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0" r:id="rId4"/>
  </p:sldMasterIdLst>
  <p:sldIdLst>
    <p:sldId id="257" r:id="rId5"/>
    <p:sldId id="265" r:id="rId6"/>
    <p:sldId id="259" r:id="rId7"/>
    <p:sldId id="258" r:id="rId8"/>
    <p:sldId id="260" r:id="rId9"/>
    <p:sldId id="262" r:id="rId10"/>
    <p:sldId id="269" r:id="rId11"/>
    <p:sldId id="272" r:id="rId12"/>
    <p:sldId id="270" r:id="rId13"/>
    <p:sldId id="271" r:id="rId14"/>
    <p:sldId id="26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0" d="100"/>
          <a:sy n="110" d="100"/>
        </p:scale>
        <p:origin x="552"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gif>
</file>

<file path=ppt/media/image11.png>
</file>

<file path=ppt/media/image2.gif>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194A76F-49B7-4BA2-ACB5-7A1EB7E7E587}" type="datetimeFigureOut">
              <a:rPr lang="vi-VN" smtClean="0"/>
              <a:t>09/06/2021</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48BCF4E7-6831-442B-ACCB-425B6BBEC631}" type="slidenum">
              <a:rPr lang="vi-VN" smtClean="0"/>
              <a:t>‹#›</a:t>
            </a:fld>
            <a:endParaRPr lang="vi-VN"/>
          </a:p>
        </p:txBody>
      </p:sp>
    </p:spTree>
    <p:extLst>
      <p:ext uri="{BB962C8B-B14F-4D97-AF65-F5344CB8AC3E}">
        <p14:creationId xmlns:p14="http://schemas.microsoft.com/office/powerpoint/2010/main" val="20889166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194A76F-49B7-4BA2-ACB5-7A1EB7E7E587}" type="datetimeFigureOut">
              <a:rPr lang="vi-VN" smtClean="0"/>
              <a:t>09/06/2021</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48BCF4E7-6831-442B-ACCB-425B6BBEC631}" type="slidenum">
              <a:rPr lang="vi-VN" smtClean="0"/>
              <a:t>‹#›</a:t>
            </a:fld>
            <a:endParaRPr lang="vi-VN"/>
          </a:p>
        </p:txBody>
      </p:sp>
    </p:spTree>
    <p:extLst>
      <p:ext uri="{BB962C8B-B14F-4D97-AF65-F5344CB8AC3E}">
        <p14:creationId xmlns:p14="http://schemas.microsoft.com/office/powerpoint/2010/main" val="22368952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3194A76F-49B7-4BA2-ACB5-7A1EB7E7E587}" type="datetimeFigureOut">
              <a:rPr lang="vi-VN" smtClean="0"/>
              <a:t>09/06/2021</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48BCF4E7-6831-442B-ACCB-425B6BBEC631}" type="slidenum">
              <a:rPr lang="vi-VN" smtClean="0"/>
              <a:t>‹#›</a:t>
            </a:fld>
            <a:endParaRPr lang="vi-VN"/>
          </a:p>
        </p:txBody>
      </p:sp>
    </p:spTree>
    <p:extLst>
      <p:ext uri="{BB962C8B-B14F-4D97-AF65-F5344CB8AC3E}">
        <p14:creationId xmlns:p14="http://schemas.microsoft.com/office/powerpoint/2010/main" val="19082709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3194A76F-49B7-4BA2-ACB5-7A1EB7E7E587}" type="datetimeFigureOut">
              <a:rPr lang="vi-VN" smtClean="0"/>
              <a:t>09/06/2021</a:t>
            </a:fld>
            <a:endParaRPr lang="vi-VN"/>
          </a:p>
        </p:txBody>
      </p:sp>
      <p:sp>
        <p:nvSpPr>
          <p:cNvPr id="3" name="Footer Placeholder 2"/>
          <p:cNvSpPr>
            <a:spLocks noGrp="1"/>
          </p:cNvSpPr>
          <p:nvPr>
            <p:ph type="ftr" sz="quarter" idx="11"/>
          </p:nvPr>
        </p:nvSpPr>
        <p:spPr/>
        <p:txBody>
          <a:bodyPr/>
          <a:lstStyle/>
          <a:p>
            <a:endParaRPr lang="vi-VN"/>
          </a:p>
        </p:txBody>
      </p:sp>
      <p:sp>
        <p:nvSpPr>
          <p:cNvPr id="4" name="Slide Number Placeholder 3"/>
          <p:cNvSpPr>
            <a:spLocks noGrp="1"/>
          </p:cNvSpPr>
          <p:nvPr>
            <p:ph type="sldNum" sz="quarter" idx="12"/>
          </p:nvPr>
        </p:nvSpPr>
        <p:spPr/>
        <p:txBody>
          <a:bodyPr/>
          <a:lstStyle/>
          <a:p>
            <a:fld id="{48BCF4E7-6831-442B-ACCB-425B6BBEC631}" type="slidenum">
              <a:rPr lang="vi-VN" smtClean="0"/>
              <a:t>‹#›</a:t>
            </a:fld>
            <a:endParaRPr lang="vi-VN"/>
          </a:p>
        </p:txBody>
      </p:sp>
    </p:spTree>
    <p:extLst>
      <p:ext uri="{BB962C8B-B14F-4D97-AF65-F5344CB8AC3E}">
        <p14:creationId xmlns:p14="http://schemas.microsoft.com/office/powerpoint/2010/main" val="9566168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94A76F-49B7-4BA2-ACB5-7A1EB7E7E587}" type="datetimeFigureOut">
              <a:rPr lang="vi-VN" smtClean="0"/>
              <a:t>09/06/2021</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48BCF4E7-6831-442B-ACCB-425B6BBEC631}" type="slidenum">
              <a:rPr lang="vi-VN" smtClean="0"/>
              <a:t>‹#›</a:t>
            </a:fld>
            <a:endParaRPr lang="vi-VN"/>
          </a:p>
        </p:txBody>
      </p:sp>
    </p:spTree>
    <p:extLst>
      <p:ext uri="{BB962C8B-B14F-4D97-AF65-F5344CB8AC3E}">
        <p14:creationId xmlns:p14="http://schemas.microsoft.com/office/powerpoint/2010/main" val="8780053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94A76F-49B7-4BA2-ACB5-7A1EB7E7E587}" type="datetimeFigureOut">
              <a:rPr lang="vi-VN" smtClean="0"/>
              <a:t>09/06/2021</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48BCF4E7-6831-442B-ACCB-425B6BBEC631}" type="slidenum">
              <a:rPr lang="vi-VN" smtClean="0"/>
              <a:t>‹#›</a:t>
            </a:fld>
            <a:endParaRPr lang="vi-VN"/>
          </a:p>
        </p:txBody>
      </p:sp>
    </p:spTree>
    <p:extLst>
      <p:ext uri="{BB962C8B-B14F-4D97-AF65-F5344CB8AC3E}">
        <p14:creationId xmlns:p14="http://schemas.microsoft.com/office/powerpoint/2010/main" val="15459061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94A76F-49B7-4BA2-ACB5-7A1EB7E7E587}" type="datetimeFigureOut">
              <a:rPr lang="vi-VN" smtClean="0"/>
              <a:t>09/06/2021</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48BCF4E7-6831-442B-ACCB-425B6BBEC631}" type="slidenum">
              <a:rPr lang="vi-VN" smtClean="0"/>
              <a:t>‹#›</a:t>
            </a:fld>
            <a:endParaRPr lang="vi-VN"/>
          </a:p>
        </p:txBody>
      </p:sp>
    </p:spTree>
    <p:extLst>
      <p:ext uri="{BB962C8B-B14F-4D97-AF65-F5344CB8AC3E}">
        <p14:creationId xmlns:p14="http://schemas.microsoft.com/office/powerpoint/2010/main" val="27151424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194A76F-49B7-4BA2-ACB5-7A1EB7E7E587}" type="datetimeFigureOut">
              <a:rPr lang="vi-VN" smtClean="0"/>
              <a:t>09/06/2021</a:t>
            </a:fld>
            <a:endParaRPr lang="vi-VN"/>
          </a:p>
        </p:txBody>
      </p:sp>
      <p:sp>
        <p:nvSpPr>
          <p:cNvPr id="5" name="Footer Placeholder 4"/>
          <p:cNvSpPr>
            <a:spLocks noGrp="1"/>
          </p:cNvSpPr>
          <p:nvPr>
            <p:ph type="ftr" sz="quarter" idx="11"/>
          </p:nvPr>
        </p:nvSpPr>
        <p:spPr/>
        <p:txBody>
          <a:bodyPr/>
          <a:lstStyle/>
          <a:p>
            <a:endParaRPr lang="vi-VN"/>
          </a:p>
        </p:txBody>
      </p:sp>
      <p:sp>
        <p:nvSpPr>
          <p:cNvPr id="6" name="Slide Number Placeholder 5"/>
          <p:cNvSpPr>
            <a:spLocks noGrp="1"/>
          </p:cNvSpPr>
          <p:nvPr>
            <p:ph type="sldNum" sz="quarter" idx="12"/>
          </p:nvPr>
        </p:nvSpPr>
        <p:spPr/>
        <p:txBody>
          <a:bodyPr/>
          <a:lstStyle/>
          <a:p>
            <a:fld id="{48BCF4E7-6831-442B-ACCB-425B6BBEC631}" type="slidenum">
              <a:rPr lang="vi-VN" smtClean="0"/>
              <a:t>‹#›</a:t>
            </a:fld>
            <a:endParaRPr lang="vi-VN"/>
          </a:p>
        </p:txBody>
      </p:sp>
    </p:spTree>
    <p:extLst>
      <p:ext uri="{BB962C8B-B14F-4D97-AF65-F5344CB8AC3E}">
        <p14:creationId xmlns:p14="http://schemas.microsoft.com/office/powerpoint/2010/main" val="20856273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194A76F-49B7-4BA2-ACB5-7A1EB7E7E587}" type="datetimeFigureOut">
              <a:rPr lang="vi-VN" smtClean="0"/>
              <a:t>09/06/2021</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48BCF4E7-6831-442B-ACCB-425B6BBEC631}" type="slidenum">
              <a:rPr lang="vi-VN" smtClean="0"/>
              <a:t>‹#›</a:t>
            </a:fld>
            <a:endParaRPr lang="vi-VN"/>
          </a:p>
        </p:txBody>
      </p:sp>
    </p:spTree>
    <p:extLst>
      <p:ext uri="{BB962C8B-B14F-4D97-AF65-F5344CB8AC3E}">
        <p14:creationId xmlns:p14="http://schemas.microsoft.com/office/powerpoint/2010/main" val="3375453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194A76F-49B7-4BA2-ACB5-7A1EB7E7E587}" type="datetimeFigureOut">
              <a:rPr lang="vi-VN" smtClean="0"/>
              <a:t>09/06/2021</a:t>
            </a:fld>
            <a:endParaRPr lang="vi-VN"/>
          </a:p>
        </p:txBody>
      </p:sp>
      <p:sp>
        <p:nvSpPr>
          <p:cNvPr id="8" name="Footer Placeholder 7"/>
          <p:cNvSpPr>
            <a:spLocks noGrp="1"/>
          </p:cNvSpPr>
          <p:nvPr>
            <p:ph type="ftr" sz="quarter" idx="11"/>
          </p:nvPr>
        </p:nvSpPr>
        <p:spPr/>
        <p:txBody>
          <a:bodyPr/>
          <a:lstStyle/>
          <a:p>
            <a:endParaRPr lang="vi-VN"/>
          </a:p>
        </p:txBody>
      </p:sp>
      <p:sp>
        <p:nvSpPr>
          <p:cNvPr id="9" name="Slide Number Placeholder 8"/>
          <p:cNvSpPr>
            <a:spLocks noGrp="1"/>
          </p:cNvSpPr>
          <p:nvPr>
            <p:ph type="sldNum" sz="quarter" idx="12"/>
          </p:nvPr>
        </p:nvSpPr>
        <p:spPr/>
        <p:txBody>
          <a:bodyPr/>
          <a:lstStyle/>
          <a:p>
            <a:fld id="{48BCF4E7-6831-442B-ACCB-425B6BBEC631}" type="slidenum">
              <a:rPr lang="vi-VN" smtClean="0"/>
              <a:t>‹#›</a:t>
            </a:fld>
            <a:endParaRPr lang="vi-VN"/>
          </a:p>
        </p:txBody>
      </p:sp>
    </p:spTree>
    <p:extLst>
      <p:ext uri="{BB962C8B-B14F-4D97-AF65-F5344CB8AC3E}">
        <p14:creationId xmlns:p14="http://schemas.microsoft.com/office/powerpoint/2010/main" val="20293399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194A76F-49B7-4BA2-ACB5-7A1EB7E7E587}" type="datetimeFigureOut">
              <a:rPr lang="vi-VN" smtClean="0"/>
              <a:t>09/06/2021</a:t>
            </a:fld>
            <a:endParaRPr lang="vi-VN"/>
          </a:p>
        </p:txBody>
      </p:sp>
      <p:sp>
        <p:nvSpPr>
          <p:cNvPr id="4" name="Footer Placeholder 3"/>
          <p:cNvSpPr>
            <a:spLocks noGrp="1"/>
          </p:cNvSpPr>
          <p:nvPr>
            <p:ph type="ftr" sz="quarter" idx="11"/>
          </p:nvPr>
        </p:nvSpPr>
        <p:spPr/>
        <p:txBody>
          <a:bodyPr/>
          <a:lstStyle/>
          <a:p>
            <a:endParaRPr lang="vi-VN"/>
          </a:p>
        </p:txBody>
      </p:sp>
      <p:sp>
        <p:nvSpPr>
          <p:cNvPr id="5" name="Slide Number Placeholder 4"/>
          <p:cNvSpPr>
            <a:spLocks noGrp="1"/>
          </p:cNvSpPr>
          <p:nvPr>
            <p:ph type="sldNum" sz="quarter" idx="12"/>
          </p:nvPr>
        </p:nvSpPr>
        <p:spPr/>
        <p:txBody>
          <a:bodyPr/>
          <a:lstStyle/>
          <a:p>
            <a:fld id="{48BCF4E7-6831-442B-ACCB-425B6BBEC631}" type="slidenum">
              <a:rPr lang="vi-VN" smtClean="0"/>
              <a:t>‹#›</a:t>
            </a:fld>
            <a:endParaRPr lang="vi-VN"/>
          </a:p>
        </p:txBody>
      </p:sp>
    </p:spTree>
    <p:extLst>
      <p:ext uri="{BB962C8B-B14F-4D97-AF65-F5344CB8AC3E}">
        <p14:creationId xmlns:p14="http://schemas.microsoft.com/office/powerpoint/2010/main" val="41744157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194A76F-49B7-4BA2-ACB5-7A1EB7E7E587}" type="datetimeFigureOut">
              <a:rPr lang="vi-VN" smtClean="0"/>
              <a:t>09/06/2021</a:t>
            </a:fld>
            <a:endParaRPr lang="vi-VN"/>
          </a:p>
        </p:txBody>
      </p:sp>
      <p:sp>
        <p:nvSpPr>
          <p:cNvPr id="3" name="Footer Placeholder 2"/>
          <p:cNvSpPr>
            <a:spLocks noGrp="1"/>
          </p:cNvSpPr>
          <p:nvPr>
            <p:ph type="ftr" sz="quarter" idx="11"/>
          </p:nvPr>
        </p:nvSpPr>
        <p:spPr/>
        <p:txBody>
          <a:bodyPr/>
          <a:lstStyle/>
          <a:p>
            <a:endParaRPr lang="vi-VN"/>
          </a:p>
        </p:txBody>
      </p:sp>
      <p:sp>
        <p:nvSpPr>
          <p:cNvPr id="4" name="Slide Number Placeholder 3"/>
          <p:cNvSpPr>
            <a:spLocks noGrp="1"/>
          </p:cNvSpPr>
          <p:nvPr>
            <p:ph type="sldNum" sz="quarter" idx="12"/>
          </p:nvPr>
        </p:nvSpPr>
        <p:spPr/>
        <p:txBody>
          <a:bodyPr/>
          <a:lstStyle/>
          <a:p>
            <a:fld id="{48BCF4E7-6831-442B-ACCB-425B6BBEC631}" type="slidenum">
              <a:rPr lang="vi-VN" smtClean="0"/>
              <a:t>‹#›</a:t>
            </a:fld>
            <a:endParaRPr lang="vi-VN"/>
          </a:p>
        </p:txBody>
      </p:sp>
    </p:spTree>
    <p:extLst>
      <p:ext uri="{BB962C8B-B14F-4D97-AF65-F5344CB8AC3E}">
        <p14:creationId xmlns:p14="http://schemas.microsoft.com/office/powerpoint/2010/main" val="11942055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194A76F-49B7-4BA2-ACB5-7A1EB7E7E587}" type="datetimeFigureOut">
              <a:rPr lang="vi-VN" smtClean="0"/>
              <a:t>09/06/2021</a:t>
            </a:fld>
            <a:endParaRPr lang="vi-VN"/>
          </a:p>
        </p:txBody>
      </p:sp>
      <p:sp>
        <p:nvSpPr>
          <p:cNvPr id="6" name="Footer Placeholder 5"/>
          <p:cNvSpPr>
            <a:spLocks noGrp="1"/>
          </p:cNvSpPr>
          <p:nvPr>
            <p:ph type="ftr" sz="quarter" idx="11"/>
          </p:nvPr>
        </p:nvSpPr>
        <p:spPr/>
        <p:txBody>
          <a:bodyPr/>
          <a:lstStyle/>
          <a:p>
            <a:endParaRPr lang="vi-VN"/>
          </a:p>
        </p:txBody>
      </p:sp>
      <p:sp>
        <p:nvSpPr>
          <p:cNvPr id="7" name="Slide Number Placeholder 6"/>
          <p:cNvSpPr>
            <a:spLocks noGrp="1"/>
          </p:cNvSpPr>
          <p:nvPr>
            <p:ph type="sldNum" sz="quarter" idx="12"/>
          </p:nvPr>
        </p:nvSpPr>
        <p:spPr/>
        <p:txBody>
          <a:bodyPr/>
          <a:lstStyle/>
          <a:p>
            <a:fld id="{48BCF4E7-6831-442B-ACCB-425B6BBEC631}" type="slidenum">
              <a:rPr lang="vi-VN" smtClean="0"/>
              <a:t>‹#›</a:t>
            </a:fld>
            <a:endParaRPr lang="vi-VN"/>
          </a:p>
        </p:txBody>
      </p:sp>
    </p:spTree>
    <p:extLst>
      <p:ext uri="{BB962C8B-B14F-4D97-AF65-F5344CB8AC3E}">
        <p14:creationId xmlns:p14="http://schemas.microsoft.com/office/powerpoint/2010/main" val="8434432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3194A76F-49B7-4BA2-ACB5-7A1EB7E7E587}" type="datetimeFigureOut">
              <a:rPr lang="vi-VN" smtClean="0"/>
              <a:t>09/06/2021</a:t>
            </a:fld>
            <a:endParaRPr lang="vi-VN"/>
          </a:p>
        </p:txBody>
      </p:sp>
      <p:sp>
        <p:nvSpPr>
          <p:cNvPr id="6" name="Footer Placeholder 5"/>
          <p:cNvSpPr>
            <a:spLocks noGrp="1"/>
          </p:cNvSpPr>
          <p:nvPr>
            <p:ph type="ftr" sz="quarter" idx="11"/>
          </p:nvPr>
        </p:nvSpPr>
        <p:spPr>
          <a:xfrm>
            <a:off x="590396" y="6041362"/>
            <a:ext cx="3295413" cy="365125"/>
          </a:xfrm>
        </p:spPr>
        <p:txBody>
          <a:bodyPr/>
          <a:lstStyle/>
          <a:p>
            <a:endParaRPr lang="vi-VN"/>
          </a:p>
        </p:txBody>
      </p:sp>
      <p:sp>
        <p:nvSpPr>
          <p:cNvPr id="7" name="Slide Number Placeholder 6"/>
          <p:cNvSpPr>
            <a:spLocks noGrp="1"/>
          </p:cNvSpPr>
          <p:nvPr>
            <p:ph type="sldNum" sz="quarter" idx="12"/>
          </p:nvPr>
        </p:nvSpPr>
        <p:spPr>
          <a:xfrm>
            <a:off x="4862689" y="5915888"/>
            <a:ext cx="1062155" cy="490599"/>
          </a:xfrm>
        </p:spPr>
        <p:txBody>
          <a:bodyPr/>
          <a:lstStyle/>
          <a:p>
            <a:fld id="{48BCF4E7-6831-442B-ACCB-425B6BBEC631}" type="slidenum">
              <a:rPr lang="vi-VN" smtClean="0"/>
              <a:t>‹#›</a:t>
            </a:fld>
            <a:endParaRPr lang="vi-VN"/>
          </a:p>
        </p:txBody>
      </p:sp>
    </p:spTree>
    <p:extLst>
      <p:ext uri="{BB962C8B-B14F-4D97-AF65-F5344CB8AC3E}">
        <p14:creationId xmlns:p14="http://schemas.microsoft.com/office/powerpoint/2010/main" val="1995482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vi-VN"/>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3194A76F-49B7-4BA2-ACB5-7A1EB7E7E587}" type="datetimeFigureOut">
              <a:rPr lang="vi-VN" smtClean="0"/>
              <a:t>09/06/2021</a:t>
            </a:fld>
            <a:endParaRPr lang="vi-VN"/>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48BCF4E7-6831-442B-ACCB-425B6BBEC631}" type="slidenum">
              <a:rPr lang="vi-VN" smtClean="0"/>
              <a:t>‹#›</a:t>
            </a:fld>
            <a:endParaRPr lang="vi-VN"/>
          </a:p>
        </p:txBody>
      </p:sp>
    </p:spTree>
    <p:extLst>
      <p:ext uri="{BB962C8B-B14F-4D97-AF65-F5344CB8AC3E}">
        <p14:creationId xmlns:p14="http://schemas.microsoft.com/office/powerpoint/2010/main" val="1821766034"/>
      </p:ext>
    </p:extLst>
  </p:cSld>
  <p:clrMap bg1="dk1" tx1="lt1" bg2="dk2" tx2="lt2" accent1="accent1" accent2="accent2" accent3="accent3" accent4="accent4" accent5="accent5" accent6="accent6" hlink="hlink" folHlink="folHlink"/>
  <p:sldLayoutIdLst>
    <p:sldLayoutId id="2147483831" r:id="rId1"/>
    <p:sldLayoutId id="2147483832" r:id="rId2"/>
    <p:sldLayoutId id="2147483833" r:id="rId3"/>
    <p:sldLayoutId id="2147483834" r:id="rId4"/>
    <p:sldLayoutId id="2147483835" r:id="rId5"/>
    <p:sldLayoutId id="2147483836" r:id="rId6"/>
    <p:sldLayoutId id="2147483837" r:id="rId7"/>
    <p:sldLayoutId id="2147483838" r:id="rId8"/>
    <p:sldLayoutId id="2147483839" r:id="rId9"/>
    <p:sldLayoutId id="2147483840" r:id="rId10"/>
    <p:sldLayoutId id="2147483841" r:id="rId11"/>
    <p:sldLayoutId id="2147483842" r:id="rId12"/>
    <p:sldLayoutId id="2147483843" r:id="rId13"/>
    <p:sldLayoutId id="2147483844"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gi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0.xml"/><Relationship Id="rId1" Type="http://schemas.openxmlformats.org/officeDocument/2006/relationships/themeOverride" Target="../theme/themeOverride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1119A-E6F0-4683-BA8A-F46093A3990F}"/>
              </a:ext>
            </a:extLst>
          </p:cNvPr>
          <p:cNvSpPr>
            <a:spLocks noGrp="1"/>
          </p:cNvSpPr>
          <p:nvPr>
            <p:ph type="title"/>
          </p:nvPr>
        </p:nvSpPr>
        <p:spPr/>
        <p:txBody>
          <a:bodyPr/>
          <a:lstStyle/>
          <a:p>
            <a:r>
              <a:rPr lang="en-US" dirty="0"/>
              <a:t>Sorting Visualizer</a:t>
            </a:r>
            <a:endParaRPr lang="vi-VN" dirty="0"/>
          </a:p>
        </p:txBody>
      </p:sp>
      <p:sp>
        <p:nvSpPr>
          <p:cNvPr id="14" name="Text Placeholder 13">
            <a:extLst>
              <a:ext uri="{FF2B5EF4-FFF2-40B4-BE49-F238E27FC236}">
                <a16:creationId xmlns:a16="http://schemas.microsoft.com/office/drawing/2014/main" id="{2BE22BF2-6458-4A6A-8554-36B4F367CAC8}"/>
              </a:ext>
            </a:extLst>
          </p:cNvPr>
          <p:cNvSpPr>
            <a:spLocks noGrp="1"/>
          </p:cNvSpPr>
          <p:nvPr>
            <p:ph type="body" idx="1"/>
          </p:nvPr>
        </p:nvSpPr>
        <p:spPr>
          <a:xfrm>
            <a:off x="1418726" y="4530766"/>
            <a:ext cx="5891636" cy="936188"/>
          </a:xfrm>
        </p:spPr>
        <p:txBody>
          <a:bodyPr/>
          <a:lstStyle/>
          <a:p>
            <a:r>
              <a:rPr lang="en-US" i="1" dirty="0"/>
              <a:t>OOLT.ICT.20202.Team10</a:t>
            </a:r>
          </a:p>
        </p:txBody>
      </p:sp>
      <p:pic>
        <p:nvPicPr>
          <p:cNvPr id="1026" name="Picture 2" descr="Doc Madhattan: 15 Sorting Algorithms in 6 Minutes">
            <a:extLst>
              <a:ext uri="{FF2B5EF4-FFF2-40B4-BE49-F238E27FC236}">
                <a16:creationId xmlns:a16="http://schemas.microsoft.com/office/drawing/2014/main" id="{D3A5250F-259E-40E8-8FFF-87822EDA1D01}"/>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7373257" y="1238502"/>
            <a:ext cx="3967758" cy="290969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1" name="Text Placeholder 13">
            <a:extLst>
              <a:ext uri="{FF2B5EF4-FFF2-40B4-BE49-F238E27FC236}">
                <a16:creationId xmlns:a16="http://schemas.microsoft.com/office/drawing/2014/main" id="{5B1EFD8E-7D79-43E9-8AA0-4075FE706AE5}"/>
              </a:ext>
            </a:extLst>
          </p:cNvPr>
          <p:cNvSpPr txBox="1">
            <a:spLocks/>
          </p:cNvSpPr>
          <p:nvPr/>
        </p:nvSpPr>
        <p:spPr>
          <a:xfrm>
            <a:off x="3465500" y="5116514"/>
            <a:ext cx="5891636" cy="1267225"/>
          </a:xfrm>
          <a:prstGeom prst="rect">
            <a:avLst/>
          </a:prstGeom>
          <a:effectLst>
            <a:outerShdw blurRad="50800" dir="14400000">
              <a:srgbClr val="000000">
                <a:alpha val="40000"/>
              </a:srgbClr>
            </a:outerShdw>
          </a:effectLst>
        </p:spPr>
        <p:txBody>
          <a:bodyPr vert="horz" lIns="91440" tIns="45720" rIns="91440" bIns="45720" rtlCol="0" anchor="t">
            <a:noAutofit/>
          </a:bodyPr>
          <a:lstStyle>
            <a:lvl1pPr marL="0" indent="0" algn="l" defTabSz="457200" rtl="0" eaLnBrk="1" latinLnBrk="0" hangingPunct="1">
              <a:spcBef>
                <a:spcPct val="20000"/>
              </a:spcBef>
              <a:spcAft>
                <a:spcPts val="600"/>
              </a:spcAft>
              <a:buClr>
                <a:schemeClr val="accent1"/>
              </a:buClr>
              <a:buFont typeface="Wingdings 2" charset="2"/>
              <a:buNone/>
              <a:defRPr sz="1800" kern="1200">
                <a:solidFill>
                  <a:schemeClr val="tx1"/>
                </a:solidFill>
                <a:latin typeface="+mn-lt"/>
                <a:ea typeface="+mn-ea"/>
                <a:cs typeface="+mn-cs"/>
              </a:defRPr>
            </a:lvl1pPr>
            <a:lvl2pPr marL="457200" indent="0" algn="l" defTabSz="457200" rtl="0" eaLnBrk="1" latinLnBrk="0" hangingPunct="1">
              <a:spcBef>
                <a:spcPct val="20000"/>
              </a:spcBef>
              <a:spcAft>
                <a:spcPts val="600"/>
              </a:spcAft>
              <a:buClr>
                <a:schemeClr val="accent1"/>
              </a:buClr>
              <a:buFont typeface="Wingdings 2" charset="2"/>
              <a:buNone/>
              <a:defRPr sz="1800" kern="1200">
                <a:solidFill>
                  <a:schemeClr val="tx1">
                    <a:tint val="75000"/>
                  </a:schemeClr>
                </a:solidFill>
                <a:latin typeface="+mn-lt"/>
                <a:ea typeface="+mn-ea"/>
                <a:cs typeface="+mn-cs"/>
              </a:defRPr>
            </a:lvl2pPr>
            <a:lvl3pPr marL="914400" indent="0" algn="l" defTabSz="457200" rtl="0" eaLnBrk="1" latinLnBrk="0" hangingPunct="1">
              <a:spcBef>
                <a:spcPct val="20000"/>
              </a:spcBef>
              <a:spcAft>
                <a:spcPts val="600"/>
              </a:spcAft>
              <a:buClr>
                <a:schemeClr val="accent1"/>
              </a:buClr>
              <a:buFont typeface="Wingdings 2" charset="2"/>
              <a:buNone/>
              <a:defRPr sz="1600" kern="1200">
                <a:solidFill>
                  <a:schemeClr val="tx1">
                    <a:tint val="75000"/>
                  </a:schemeClr>
                </a:solidFill>
                <a:latin typeface="+mn-lt"/>
                <a:ea typeface="+mn-ea"/>
                <a:cs typeface="+mn-cs"/>
              </a:defRPr>
            </a:lvl3pPr>
            <a:lvl4pPr marL="1371600" indent="0" algn="l" defTabSz="457200" rtl="0" eaLnBrk="1" latinLnBrk="0" hangingPunct="1">
              <a:spcBef>
                <a:spcPct val="20000"/>
              </a:spcBef>
              <a:spcAft>
                <a:spcPts val="600"/>
              </a:spcAft>
              <a:buClr>
                <a:schemeClr val="accent1"/>
              </a:buClr>
              <a:buFont typeface="Wingdings 2" charset="2"/>
              <a:buNone/>
              <a:defRPr sz="1400" kern="1200">
                <a:solidFill>
                  <a:schemeClr val="tx1">
                    <a:tint val="75000"/>
                  </a:schemeClr>
                </a:solidFill>
                <a:latin typeface="+mn-lt"/>
                <a:ea typeface="+mn-ea"/>
                <a:cs typeface="+mn-cs"/>
              </a:defRPr>
            </a:lvl4pPr>
            <a:lvl5pPr marL="1828800" indent="0" algn="l" defTabSz="457200" rtl="0" eaLnBrk="1" latinLnBrk="0" hangingPunct="1">
              <a:spcBef>
                <a:spcPct val="20000"/>
              </a:spcBef>
              <a:spcAft>
                <a:spcPts val="600"/>
              </a:spcAft>
              <a:buClr>
                <a:schemeClr val="accent1"/>
              </a:buClr>
              <a:buFont typeface="Wingdings 2" charset="2"/>
              <a:buNone/>
              <a:defRPr sz="1400" kern="1200">
                <a:solidFill>
                  <a:schemeClr val="tx1">
                    <a:tint val="75000"/>
                  </a:schemeClr>
                </a:solidFill>
                <a:latin typeface="+mn-lt"/>
                <a:ea typeface="+mn-ea"/>
                <a:cs typeface="+mn-cs"/>
              </a:defRPr>
            </a:lvl5pPr>
            <a:lvl6pPr marL="2286000" indent="0" algn="l" defTabSz="457200" rtl="0" eaLnBrk="1" latinLnBrk="0" hangingPunct="1">
              <a:spcBef>
                <a:spcPct val="20000"/>
              </a:spcBef>
              <a:spcAft>
                <a:spcPts val="600"/>
              </a:spcAft>
              <a:buClr>
                <a:schemeClr val="accent1"/>
              </a:buClr>
              <a:buFont typeface="Wingdings 2" charset="2"/>
              <a:buNone/>
              <a:defRPr sz="1400" kern="1200">
                <a:solidFill>
                  <a:schemeClr val="tx1">
                    <a:tint val="75000"/>
                  </a:schemeClr>
                </a:solidFill>
                <a:latin typeface="+mn-lt"/>
                <a:ea typeface="+mn-ea"/>
                <a:cs typeface="+mn-cs"/>
              </a:defRPr>
            </a:lvl6pPr>
            <a:lvl7pPr marL="2743200" indent="0" algn="l" defTabSz="457200" rtl="0" eaLnBrk="1" latinLnBrk="0" hangingPunct="1">
              <a:spcBef>
                <a:spcPct val="20000"/>
              </a:spcBef>
              <a:spcAft>
                <a:spcPts val="600"/>
              </a:spcAft>
              <a:buClr>
                <a:schemeClr val="accent1"/>
              </a:buClr>
              <a:buFont typeface="Wingdings 2" charset="2"/>
              <a:buNone/>
              <a:defRPr sz="1400" kern="1200">
                <a:solidFill>
                  <a:schemeClr val="tx1">
                    <a:tint val="75000"/>
                  </a:schemeClr>
                </a:solidFill>
                <a:latin typeface="+mn-lt"/>
                <a:ea typeface="+mn-ea"/>
                <a:cs typeface="+mn-cs"/>
              </a:defRPr>
            </a:lvl7pPr>
            <a:lvl8pPr marL="3200400" indent="0" algn="l" defTabSz="457200" rtl="0" eaLnBrk="1" latinLnBrk="0" hangingPunct="1">
              <a:spcBef>
                <a:spcPct val="20000"/>
              </a:spcBef>
              <a:spcAft>
                <a:spcPts val="600"/>
              </a:spcAft>
              <a:buClr>
                <a:schemeClr val="accent1"/>
              </a:buClr>
              <a:buFont typeface="Wingdings 2" charset="2"/>
              <a:buNone/>
              <a:defRPr sz="1400" kern="1200">
                <a:solidFill>
                  <a:schemeClr val="tx1">
                    <a:tint val="75000"/>
                  </a:schemeClr>
                </a:solidFill>
                <a:latin typeface="+mn-lt"/>
                <a:ea typeface="+mn-ea"/>
                <a:cs typeface="+mn-cs"/>
              </a:defRPr>
            </a:lvl8pPr>
            <a:lvl9pPr marL="3657600" indent="0" algn="l" defTabSz="457200" rtl="0" eaLnBrk="1" latinLnBrk="0" hangingPunct="1">
              <a:spcBef>
                <a:spcPct val="20000"/>
              </a:spcBef>
              <a:spcAft>
                <a:spcPts val="600"/>
              </a:spcAft>
              <a:buClr>
                <a:schemeClr val="accent1"/>
              </a:buClr>
              <a:buFont typeface="Wingdings 2" charset="2"/>
              <a:buNone/>
              <a:defRPr sz="1400" kern="1200">
                <a:solidFill>
                  <a:schemeClr val="tx1">
                    <a:tint val="75000"/>
                  </a:schemeClr>
                </a:solidFill>
                <a:latin typeface="+mn-lt"/>
                <a:ea typeface="+mn-ea"/>
                <a:cs typeface="+mn-cs"/>
              </a:defRPr>
            </a:lvl9pPr>
          </a:lstStyle>
          <a:p>
            <a:r>
              <a:rPr lang="vi-VN" i="1" dirty="0"/>
              <a:t>Phan Huy </a:t>
            </a:r>
            <a:r>
              <a:rPr lang="vi-VN" i="1" dirty="0" err="1"/>
              <a:t>Th</a:t>
            </a:r>
            <a:r>
              <a:rPr lang="en-US" i="1" dirty="0"/>
              <a:t>a</a:t>
            </a:r>
            <a:r>
              <a:rPr lang="vi-VN" i="1" dirty="0" err="1"/>
              <a:t>ng</a:t>
            </a:r>
            <a:r>
              <a:rPr lang="vi-VN" i="1" dirty="0"/>
              <a:t> - 20184305</a:t>
            </a:r>
          </a:p>
          <a:p>
            <a:r>
              <a:rPr lang="vi-VN" i="1" dirty="0"/>
              <a:t>Nguy</a:t>
            </a:r>
            <a:r>
              <a:rPr lang="en-US" i="1" dirty="0"/>
              <a:t>e</a:t>
            </a:r>
            <a:r>
              <a:rPr lang="vi-VN" i="1" dirty="0"/>
              <a:t>n P</a:t>
            </a:r>
            <a:r>
              <a:rPr lang="en-US" i="1" dirty="0"/>
              <a:t>hu</a:t>
            </a:r>
            <a:r>
              <a:rPr lang="vi-VN" i="1" dirty="0"/>
              <a:t> </a:t>
            </a:r>
            <a:r>
              <a:rPr lang="vi-VN" i="1" dirty="0" err="1"/>
              <a:t>Tr</a:t>
            </a:r>
            <a:r>
              <a:rPr lang="en-US" i="1" dirty="0" err="1"/>
              <a:t>uo</a:t>
            </a:r>
            <a:r>
              <a:rPr lang="vi-VN" i="1" dirty="0" err="1"/>
              <a:t>ng</a:t>
            </a:r>
            <a:r>
              <a:rPr lang="vi-VN" i="1" dirty="0"/>
              <a:t> - 20184319</a:t>
            </a:r>
          </a:p>
          <a:p>
            <a:r>
              <a:rPr lang="vi-VN" i="1" dirty="0" err="1"/>
              <a:t>Ng</a:t>
            </a:r>
            <a:r>
              <a:rPr lang="en-US" i="1" dirty="0"/>
              <a:t>o</a:t>
            </a:r>
            <a:r>
              <a:rPr lang="vi-VN" i="1" dirty="0"/>
              <a:t> Vi</a:t>
            </a:r>
            <a:r>
              <a:rPr lang="en-US" i="1" dirty="0"/>
              <a:t>e</a:t>
            </a:r>
            <a:r>
              <a:rPr lang="vi-VN" i="1" dirty="0"/>
              <a:t>t T</a:t>
            </a:r>
            <a:r>
              <a:rPr lang="en-US" i="1" dirty="0"/>
              <a:t>u</a:t>
            </a:r>
            <a:r>
              <a:rPr lang="vi-VN" i="1" dirty="0" err="1"/>
              <a:t>ng</a:t>
            </a:r>
            <a:r>
              <a:rPr lang="vi-VN" i="1" dirty="0"/>
              <a:t> - 20184326</a:t>
            </a:r>
          </a:p>
        </p:txBody>
      </p:sp>
    </p:spTree>
    <p:extLst>
      <p:ext uri="{BB962C8B-B14F-4D97-AF65-F5344CB8AC3E}">
        <p14:creationId xmlns:p14="http://schemas.microsoft.com/office/powerpoint/2010/main" val="35986595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0881EBF-485C-422E-AC9A-9F2ED9065C39}"/>
              </a:ext>
            </a:extLst>
          </p:cNvPr>
          <p:cNvSpPr>
            <a:spLocks noGrp="1"/>
          </p:cNvSpPr>
          <p:nvPr>
            <p:ph type="title" idx="4294967295"/>
          </p:nvPr>
        </p:nvSpPr>
        <p:spPr>
          <a:xfrm>
            <a:off x="360584" y="331256"/>
            <a:ext cx="3548063" cy="1617663"/>
          </a:xfrm>
        </p:spPr>
        <p:txBody>
          <a:bodyPr anchor="t"/>
          <a:lstStyle/>
          <a:p>
            <a:r>
              <a:rPr lang="en-US" dirty="0"/>
              <a:t>Demo</a:t>
            </a:r>
            <a:endParaRPr lang="vi-VN" dirty="0"/>
          </a:p>
        </p:txBody>
      </p:sp>
      <p:pic>
        <p:nvPicPr>
          <p:cNvPr id="2" name="[OOLT.ICT.20202.Team10]Sorting Visualizer Demo">
            <a:hlinkClick r:id="" action="ppaction://media"/>
            <a:extLst>
              <a:ext uri="{FF2B5EF4-FFF2-40B4-BE49-F238E27FC236}">
                <a16:creationId xmlns:a16="http://schemas.microsoft.com/office/drawing/2014/main" id="{CC87305E-A7D4-4935-AE10-981E43CCCDB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35973" y="1140087"/>
            <a:ext cx="9720054" cy="5467531"/>
          </a:xfrm>
          <a:prstGeom prst="rect">
            <a:avLst/>
          </a:prstGeom>
        </p:spPr>
      </p:pic>
    </p:spTree>
    <p:extLst>
      <p:ext uri="{BB962C8B-B14F-4D97-AF65-F5344CB8AC3E}">
        <p14:creationId xmlns:p14="http://schemas.microsoft.com/office/powerpoint/2010/main" val="131074218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06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D957E3B-EF21-4676-A3B7-0747FB1220EF}"/>
              </a:ext>
            </a:extLst>
          </p:cNvPr>
          <p:cNvSpPr>
            <a:spLocks noGrp="1"/>
          </p:cNvSpPr>
          <p:nvPr>
            <p:ph type="body" idx="4294967295"/>
          </p:nvPr>
        </p:nvSpPr>
        <p:spPr>
          <a:xfrm>
            <a:off x="3055257" y="5820121"/>
            <a:ext cx="3984171" cy="433387"/>
          </a:xfrm>
        </p:spPr>
        <p:txBody>
          <a:bodyPr/>
          <a:lstStyle/>
          <a:p>
            <a:r>
              <a:rPr lang="en-US" i="1" dirty="0"/>
              <a:t>OOLT.ICT.20202.Team10</a:t>
            </a:r>
            <a:endParaRPr lang="vi-VN" i="1" dirty="0"/>
          </a:p>
        </p:txBody>
      </p:sp>
      <p:sp>
        <p:nvSpPr>
          <p:cNvPr id="5" name="Text Placeholder 2">
            <a:extLst>
              <a:ext uri="{FF2B5EF4-FFF2-40B4-BE49-F238E27FC236}">
                <a16:creationId xmlns:a16="http://schemas.microsoft.com/office/drawing/2014/main" id="{4CF34423-00BB-4C03-B648-C77CE0ABA12D}"/>
              </a:ext>
            </a:extLst>
          </p:cNvPr>
          <p:cNvSpPr txBox="1">
            <a:spLocks/>
          </p:cNvSpPr>
          <p:nvPr/>
        </p:nvSpPr>
        <p:spPr>
          <a:xfrm>
            <a:off x="538737" y="4223066"/>
            <a:ext cx="4904120" cy="1536844"/>
          </a:xfrm>
          <a:prstGeom prst="rect">
            <a:avLst/>
          </a:prstGeom>
          <a:effectLst>
            <a:outerShdw blurRad="50800" dir="14400000">
              <a:srgbClr val="000000">
                <a:alpha val="40000"/>
              </a:srgbClr>
            </a:outerShdw>
          </a:effectLst>
        </p:spPr>
        <p:txBody>
          <a:bodyPr vert="horz" lIns="91440" tIns="45720" rIns="91440" bIns="45720"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pPr marL="0" indent="0" algn="ctr">
              <a:buNone/>
            </a:pPr>
            <a:r>
              <a:rPr lang="en-US" sz="3600" b="1" i="1" dirty="0"/>
              <a:t>Thank you for listening!</a:t>
            </a:r>
            <a:endParaRPr lang="vi-VN" sz="3600" b="1" i="1" dirty="0"/>
          </a:p>
        </p:txBody>
      </p:sp>
      <p:pic>
        <p:nvPicPr>
          <p:cNvPr id="2052" name="Picture 4" descr="Thank You For Listening Gif Images">
            <a:extLst>
              <a:ext uri="{FF2B5EF4-FFF2-40B4-BE49-F238E27FC236}">
                <a16:creationId xmlns:a16="http://schemas.microsoft.com/office/drawing/2014/main" id="{FAE054B5-1271-434E-9F64-B7B43C361F11}"/>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1853990" y="63696"/>
            <a:ext cx="8484019" cy="383477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2054" name="Picture 6" descr="Q&amp;amp;a - Free education icons">
            <a:extLst>
              <a:ext uri="{FF2B5EF4-FFF2-40B4-BE49-F238E27FC236}">
                <a16:creationId xmlns:a16="http://schemas.microsoft.com/office/drawing/2014/main" id="{1686A821-6C6B-4375-A005-BA23D914B8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8924" y="4117759"/>
            <a:ext cx="2119085" cy="21190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359479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2000" fill="hold" nodeType="afterEffect">
                                  <p:stCondLst>
                                    <p:cond delay="0"/>
                                  </p:stCondLst>
                                  <p:childTnLst>
                                    <p:animRot by="120000">
                                      <p:cBhvr>
                                        <p:cTn id="6" dur="100" fill="hold">
                                          <p:stCondLst>
                                            <p:cond delay="0"/>
                                          </p:stCondLst>
                                        </p:cTn>
                                        <p:tgtEl>
                                          <p:spTgt spid="2054"/>
                                        </p:tgtEl>
                                        <p:attrNameLst>
                                          <p:attrName>r</p:attrName>
                                        </p:attrNameLst>
                                      </p:cBhvr>
                                    </p:animRot>
                                    <p:animRot by="-240000">
                                      <p:cBhvr>
                                        <p:cTn id="7" dur="200" fill="hold">
                                          <p:stCondLst>
                                            <p:cond delay="200"/>
                                          </p:stCondLst>
                                        </p:cTn>
                                        <p:tgtEl>
                                          <p:spTgt spid="2054"/>
                                        </p:tgtEl>
                                        <p:attrNameLst>
                                          <p:attrName>r</p:attrName>
                                        </p:attrNameLst>
                                      </p:cBhvr>
                                    </p:animRot>
                                    <p:animRot by="240000">
                                      <p:cBhvr>
                                        <p:cTn id="8" dur="200" fill="hold">
                                          <p:stCondLst>
                                            <p:cond delay="400"/>
                                          </p:stCondLst>
                                        </p:cTn>
                                        <p:tgtEl>
                                          <p:spTgt spid="2054"/>
                                        </p:tgtEl>
                                        <p:attrNameLst>
                                          <p:attrName>r</p:attrName>
                                        </p:attrNameLst>
                                      </p:cBhvr>
                                    </p:animRot>
                                    <p:animRot by="-240000">
                                      <p:cBhvr>
                                        <p:cTn id="9" dur="200" fill="hold">
                                          <p:stCondLst>
                                            <p:cond delay="600"/>
                                          </p:stCondLst>
                                        </p:cTn>
                                        <p:tgtEl>
                                          <p:spTgt spid="2054"/>
                                        </p:tgtEl>
                                        <p:attrNameLst>
                                          <p:attrName>r</p:attrName>
                                        </p:attrNameLst>
                                      </p:cBhvr>
                                    </p:animRot>
                                    <p:animRot by="120000">
                                      <p:cBhvr>
                                        <p:cTn id="10" dur="200" fill="hold">
                                          <p:stCondLst>
                                            <p:cond delay="800"/>
                                          </p:stCondLst>
                                        </p:cTn>
                                        <p:tgtEl>
                                          <p:spTgt spid="205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1F99B-F4CE-4401-BA10-C07FA59C218A}"/>
              </a:ext>
            </a:extLst>
          </p:cNvPr>
          <p:cNvSpPr>
            <a:spLocks noGrp="1"/>
          </p:cNvSpPr>
          <p:nvPr>
            <p:ph type="title"/>
          </p:nvPr>
        </p:nvSpPr>
        <p:spPr/>
        <p:txBody>
          <a:bodyPr/>
          <a:lstStyle/>
          <a:p>
            <a:r>
              <a:rPr lang="en-US" dirty="0"/>
              <a:t>Members &amp; Assignment</a:t>
            </a:r>
            <a:endParaRPr lang="vi-VN" dirty="0"/>
          </a:p>
        </p:txBody>
      </p:sp>
      <p:sp>
        <p:nvSpPr>
          <p:cNvPr id="20" name="Content Placeholder 19">
            <a:extLst>
              <a:ext uri="{FF2B5EF4-FFF2-40B4-BE49-F238E27FC236}">
                <a16:creationId xmlns:a16="http://schemas.microsoft.com/office/drawing/2014/main" id="{C4F77147-1029-4A14-9E35-12B5FC6C6D9B}"/>
              </a:ext>
            </a:extLst>
          </p:cNvPr>
          <p:cNvSpPr>
            <a:spLocks noGrp="1"/>
          </p:cNvSpPr>
          <p:nvPr>
            <p:ph idx="1"/>
          </p:nvPr>
        </p:nvSpPr>
        <p:spPr>
          <a:xfrm>
            <a:off x="810000" y="2235201"/>
            <a:ext cx="10554574" cy="1577416"/>
          </a:xfrm>
        </p:spPr>
        <p:txBody>
          <a:bodyPr anchor="t">
            <a:normAutofit fontScale="92500" lnSpcReduction="20000"/>
          </a:bodyPr>
          <a:lstStyle/>
          <a:p>
            <a:r>
              <a:rPr lang="en-US" noProof="1"/>
              <a:t>Phan Huy Thang:</a:t>
            </a:r>
          </a:p>
          <a:p>
            <a:pPr lvl="1">
              <a:buFont typeface="Arial" panose="020B0604020202020204" pitchFamily="34" charset="0"/>
              <a:buChar char="•"/>
            </a:pPr>
            <a:r>
              <a:rPr lang="en-US" dirty="0"/>
              <a:t>Analyze and design use case and class diagram.</a:t>
            </a:r>
          </a:p>
          <a:p>
            <a:pPr lvl="1">
              <a:buFont typeface="Arial" panose="020B0604020202020204" pitchFamily="34" charset="0"/>
              <a:buChar char="•"/>
            </a:pPr>
            <a:r>
              <a:rPr lang="en-US" dirty="0"/>
              <a:t>Develop features: data input, help dialogs, review PR.</a:t>
            </a:r>
          </a:p>
          <a:p>
            <a:pPr lvl="1">
              <a:buFont typeface="Arial" panose="020B0604020202020204" pitchFamily="34" charset="0"/>
              <a:buChar char="•"/>
            </a:pPr>
            <a:r>
              <a:rPr lang="en-US" dirty="0"/>
              <a:t>Contribute to write report and slide making</a:t>
            </a:r>
            <a:endParaRPr lang="vi-VN" dirty="0"/>
          </a:p>
          <a:p>
            <a:pPr lvl="1">
              <a:buFont typeface="Arial" panose="020B0604020202020204" pitchFamily="34" charset="0"/>
              <a:buChar char="•"/>
            </a:pPr>
            <a:r>
              <a:rPr lang="en-US" dirty="0"/>
              <a:t>Making video presentations.</a:t>
            </a:r>
            <a:endParaRPr lang="vi-VN" dirty="0"/>
          </a:p>
        </p:txBody>
      </p:sp>
      <p:sp>
        <p:nvSpPr>
          <p:cNvPr id="6" name="Content Placeholder 19">
            <a:extLst>
              <a:ext uri="{FF2B5EF4-FFF2-40B4-BE49-F238E27FC236}">
                <a16:creationId xmlns:a16="http://schemas.microsoft.com/office/drawing/2014/main" id="{F0711430-25E8-4B09-9621-08317DF4E51F}"/>
              </a:ext>
            </a:extLst>
          </p:cNvPr>
          <p:cNvSpPr txBox="1">
            <a:spLocks/>
          </p:cNvSpPr>
          <p:nvPr/>
        </p:nvSpPr>
        <p:spPr>
          <a:xfrm>
            <a:off x="810000" y="3812617"/>
            <a:ext cx="10554574" cy="1374639"/>
          </a:xfrm>
          <a:prstGeom prst="rect">
            <a:avLst/>
          </a:prstGeom>
          <a:effectLst>
            <a:outerShdw blurRad="50800" dir="14400000">
              <a:srgbClr val="000000">
                <a:alpha val="40000"/>
              </a:srgbClr>
            </a:outerShdw>
          </a:effectLst>
        </p:spPr>
        <p:txBody>
          <a:bodyPr vert="horz" lIns="91440" tIns="45720" rIns="91440" bIns="45720" rtlCol="0" anchor="t">
            <a:normAutofit fontScale="92500" lnSpcReduction="10000"/>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r>
              <a:rPr lang="en-US" noProof="1"/>
              <a:t>Nguyen Phu Truong:</a:t>
            </a:r>
            <a:endParaRPr lang="vi-VN" noProof="1"/>
          </a:p>
          <a:p>
            <a:pPr lvl="1">
              <a:buFont typeface="Arial" panose="020B0604020202020204" pitchFamily="34" charset="0"/>
              <a:buChar char="•"/>
            </a:pPr>
            <a:r>
              <a:rPr lang="en-US" dirty="0"/>
              <a:t>Analyze and design use case and class diagram.</a:t>
            </a:r>
          </a:p>
          <a:p>
            <a:pPr lvl="1">
              <a:buFont typeface="Arial" panose="020B0604020202020204" pitchFamily="34" charset="0"/>
              <a:buChar char="•"/>
            </a:pPr>
            <a:r>
              <a:rPr lang="en-US" dirty="0"/>
              <a:t>Develop features: sort algorithm, manipulate sorting process.</a:t>
            </a:r>
          </a:p>
          <a:p>
            <a:pPr lvl="1">
              <a:buFont typeface="Arial" panose="020B0604020202020204" pitchFamily="34" charset="0"/>
              <a:buChar char="•"/>
            </a:pPr>
            <a:r>
              <a:rPr lang="en-US" dirty="0"/>
              <a:t>Contribute to write report and slide making.</a:t>
            </a:r>
          </a:p>
        </p:txBody>
      </p:sp>
      <p:sp>
        <p:nvSpPr>
          <p:cNvPr id="7" name="Content Placeholder 19">
            <a:extLst>
              <a:ext uri="{FF2B5EF4-FFF2-40B4-BE49-F238E27FC236}">
                <a16:creationId xmlns:a16="http://schemas.microsoft.com/office/drawing/2014/main" id="{20B329BB-858D-4BB5-B644-EDC755BF00E4}"/>
              </a:ext>
            </a:extLst>
          </p:cNvPr>
          <p:cNvSpPr txBox="1">
            <a:spLocks/>
          </p:cNvSpPr>
          <p:nvPr/>
        </p:nvSpPr>
        <p:spPr>
          <a:xfrm>
            <a:off x="827424" y="5187256"/>
            <a:ext cx="10554574" cy="1374639"/>
          </a:xfrm>
          <a:prstGeom prst="rect">
            <a:avLst/>
          </a:prstGeom>
          <a:effectLst>
            <a:outerShdw blurRad="50800" dir="14400000">
              <a:srgbClr val="000000">
                <a:alpha val="40000"/>
              </a:srgbClr>
            </a:outerShdw>
          </a:effectLst>
        </p:spPr>
        <p:txBody>
          <a:bodyPr vert="horz" lIns="91440" tIns="45720" rIns="91440" bIns="45720" rtlCol="0" anchor="t">
            <a:normAutofit fontScale="92500" lnSpcReduction="10000"/>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r>
              <a:rPr lang="en-US" dirty="0"/>
              <a:t>Ngo Viet Tung:</a:t>
            </a:r>
          </a:p>
          <a:p>
            <a:pPr lvl="1">
              <a:buFont typeface="Arial" panose="020B0604020202020204" pitchFamily="34" charset="0"/>
              <a:buChar char="•"/>
            </a:pPr>
            <a:r>
              <a:rPr lang="en-US" dirty="0"/>
              <a:t>Analyze and design use case and class diagram.</a:t>
            </a:r>
          </a:p>
          <a:p>
            <a:pPr lvl="1">
              <a:buFont typeface="Arial" panose="020B0604020202020204" pitchFamily="34" charset="0"/>
              <a:buChar char="•"/>
            </a:pPr>
            <a:r>
              <a:rPr lang="en-US" dirty="0"/>
              <a:t>Develop features: sort algorithm, statistics info.</a:t>
            </a:r>
          </a:p>
          <a:p>
            <a:pPr lvl="1">
              <a:buFont typeface="Arial" panose="020B0604020202020204" pitchFamily="34" charset="0"/>
              <a:buChar char="•"/>
            </a:pPr>
            <a:r>
              <a:rPr lang="en-US" dirty="0"/>
              <a:t>Contribute to write report and slide making.</a:t>
            </a:r>
          </a:p>
        </p:txBody>
      </p:sp>
    </p:spTree>
    <p:extLst>
      <p:ext uri="{BB962C8B-B14F-4D97-AF65-F5344CB8AC3E}">
        <p14:creationId xmlns:p14="http://schemas.microsoft.com/office/powerpoint/2010/main" val="1180022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0">
                                            <p:txEl>
                                              <p:pRg st="0" end="0"/>
                                            </p:txEl>
                                          </p:spTgt>
                                        </p:tgtEl>
                                        <p:attrNameLst>
                                          <p:attrName>style.visibility</p:attrName>
                                        </p:attrNameLst>
                                      </p:cBhvr>
                                      <p:to>
                                        <p:strVal val="visible"/>
                                      </p:to>
                                    </p:set>
                                    <p:animEffect transition="in" filter="fade">
                                      <p:cBhvr>
                                        <p:cTn id="7" dur="1000"/>
                                        <p:tgtEl>
                                          <p:spTgt spid="20">
                                            <p:txEl>
                                              <p:pRg st="0" end="0"/>
                                            </p:txEl>
                                          </p:spTgt>
                                        </p:tgtEl>
                                      </p:cBhvr>
                                    </p:animEffect>
                                    <p:anim calcmode="lin" valueType="num">
                                      <p:cBhvr>
                                        <p:cTn id="8" dur="1000" fill="hold"/>
                                        <p:tgtEl>
                                          <p:spTgt spid="20">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0">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0">
                                            <p:txEl>
                                              <p:pRg st="1" end="1"/>
                                            </p:txEl>
                                          </p:spTgt>
                                        </p:tgtEl>
                                        <p:attrNameLst>
                                          <p:attrName>style.visibility</p:attrName>
                                        </p:attrNameLst>
                                      </p:cBhvr>
                                      <p:to>
                                        <p:strVal val="visible"/>
                                      </p:to>
                                    </p:set>
                                    <p:animEffect transition="in" filter="fade">
                                      <p:cBhvr>
                                        <p:cTn id="12" dur="1000"/>
                                        <p:tgtEl>
                                          <p:spTgt spid="20">
                                            <p:txEl>
                                              <p:pRg st="1" end="1"/>
                                            </p:txEl>
                                          </p:spTgt>
                                        </p:tgtEl>
                                      </p:cBhvr>
                                    </p:animEffect>
                                    <p:anim calcmode="lin" valueType="num">
                                      <p:cBhvr>
                                        <p:cTn id="13" dur="1000" fill="hold"/>
                                        <p:tgtEl>
                                          <p:spTgt spid="20">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20">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0">
                                            <p:txEl>
                                              <p:pRg st="2" end="2"/>
                                            </p:txEl>
                                          </p:spTgt>
                                        </p:tgtEl>
                                        <p:attrNameLst>
                                          <p:attrName>style.visibility</p:attrName>
                                        </p:attrNameLst>
                                      </p:cBhvr>
                                      <p:to>
                                        <p:strVal val="visible"/>
                                      </p:to>
                                    </p:set>
                                    <p:animEffect transition="in" filter="fade">
                                      <p:cBhvr>
                                        <p:cTn id="17" dur="1000"/>
                                        <p:tgtEl>
                                          <p:spTgt spid="20">
                                            <p:txEl>
                                              <p:pRg st="2" end="2"/>
                                            </p:txEl>
                                          </p:spTgt>
                                        </p:tgtEl>
                                      </p:cBhvr>
                                    </p:animEffect>
                                    <p:anim calcmode="lin" valueType="num">
                                      <p:cBhvr>
                                        <p:cTn id="18" dur="1000" fill="hold"/>
                                        <p:tgtEl>
                                          <p:spTgt spid="20">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20">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20">
                                            <p:txEl>
                                              <p:pRg st="3" end="3"/>
                                            </p:txEl>
                                          </p:spTgt>
                                        </p:tgtEl>
                                        <p:attrNameLst>
                                          <p:attrName>style.visibility</p:attrName>
                                        </p:attrNameLst>
                                      </p:cBhvr>
                                      <p:to>
                                        <p:strVal val="visible"/>
                                      </p:to>
                                    </p:set>
                                    <p:animEffect transition="in" filter="fade">
                                      <p:cBhvr>
                                        <p:cTn id="22" dur="1000"/>
                                        <p:tgtEl>
                                          <p:spTgt spid="20">
                                            <p:txEl>
                                              <p:pRg st="3" end="3"/>
                                            </p:txEl>
                                          </p:spTgt>
                                        </p:tgtEl>
                                      </p:cBhvr>
                                    </p:animEffect>
                                    <p:anim calcmode="lin" valueType="num">
                                      <p:cBhvr>
                                        <p:cTn id="23" dur="1000" fill="hold"/>
                                        <p:tgtEl>
                                          <p:spTgt spid="20">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20">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0">
                                            <p:txEl>
                                              <p:pRg st="4" end="4"/>
                                            </p:txEl>
                                          </p:spTgt>
                                        </p:tgtEl>
                                        <p:attrNameLst>
                                          <p:attrName>style.visibility</p:attrName>
                                        </p:attrNameLst>
                                      </p:cBhvr>
                                      <p:to>
                                        <p:strVal val="visible"/>
                                      </p:to>
                                    </p:set>
                                    <p:animEffect transition="in" filter="fade">
                                      <p:cBhvr>
                                        <p:cTn id="27" dur="1000"/>
                                        <p:tgtEl>
                                          <p:spTgt spid="20">
                                            <p:txEl>
                                              <p:pRg st="4" end="4"/>
                                            </p:txEl>
                                          </p:spTgt>
                                        </p:tgtEl>
                                      </p:cBhvr>
                                    </p:animEffect>
                                    <p:anim calcmode="lin" valueType="num">
                                      <p:cBhvr>
                                        <p:cTn id="28" dur="1000" fill="hold"/>
                                        <p:tgtEl>
                                          <p:spTgt spid="20">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20">
                                            <p:txEl>
                                              <p:pRg st="4" end="4"/>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6">
                                            <p:txEl>
                                              <p:pRg st="0" end="0"/>
                                            </p:txEl>
                                          </p:spTgt>
                                        </p:tgtEl>
                                        <p:attrNameLst>
                                          <p:attrName>style.visibility</p:attrName>
                                        </p:attrNameLst>
                                      </p:cBhvr>
                                      <p:to>
                                        <p:strVal val="visible"/>
                                      </p:to>
                                    </p:set>
                                    <p:animEffect transition="in" filter="fade">
                                      <p:cBhvr>
                                        <p:cTn id="32" dur="1000"/>
                                        <p:tgtEl>
                                          <p:spTgt spid="6">
                                            <p:txEl>
                                              <p:pRg st="0" end="0"/>
                                            </p:txEl>
                                          </p:spTgt>
                                        </p:tgtEl>
                                      </p:cBhvr>
                                    </p:animEffect>
                                    <p:anim calcmode="lin" valueType="num">
                                      <p:cBhvr>
                                        <p:cTn id="33"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34" dur="1000" fill="hold"/>
                                        <p:tgtEl>
                                          <p:spTgt spid="6">
                                            <p:txEl>
                                              <p:pRg st="0" end="0"/>
                                            </p:txEl>
                                          </p:spTgt>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6">
                                            <p:txEl>
                                              <p:pRg st="1" end="1"/>
                                            </p:txEl>
                                          </p:spTgt>
                                        </p:tgtEl>
                                        <p:attrNameLst>
                                          <p:attrName>style.visibility</p:attrName>
                                        </p:attrNameLst>
                                      </p:cBhvr>
                                      <p:to>
                                        <p:strVal val="visible"/>
                                      </p:to>
                                    </p:set>
                                    <p:animEffect transition="in" filter="fade">
                                      <p:cBhvr>
                                        <p:cTn id="37" dur="1000"/>
                                        <p:tgtEl>
                                          <p:spTgt spid="6">
                                            <p:txEl>
                                              <p:pRg st="1" end="1"/>
                                            </p:txEl>
                                          </p:spTgt>
                                        </p:tgtEl>
                                      </p:cBhvr>
                                    </p:animEffect>
                                    <p:anim calcmode="lin" valueType="num">
                                      <p:cBhvr>
                                        <p:cTn id="38"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39" dur="1000" fill="hold"/>
                                        <p:tgtEl>
                                          <p:spTgt spid="6">
                                            <p:txEl>
                                              <p:pRg st="1" end="1"/>
                                            </p:txEl>
                                          </p:spTgt>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6">
                                            <p:txEl>
                                              <p:pRg st="2" end="2"/>
                                            </p:txEl>
                                          </p:spTgt>
                                        </p:tgtEl>
                                        <p:attrNameLst>
                                          <p:attrName>style.visibility</p:attrName>
                                        </p:attrNameLst>
                                      </p:cBhvr>
                                      <p:to>
                                        <p:strVal val="visible"/>
                                      </p:to>
                                    </p:set>
                                    <p:animEffect transition="in" filter="fade">
                                      <p:cBhvr>
                                        <p:cTn id="42" dur="1000"/>
                                        <p:tgtEl>
                                          <p:spTgt spid="6">
                                            <p:txEl>
                                              <p:pRg st="2" end="2"/>
                                            </p:txEl>
                                          </p:spTgt>
                                        </p:tgtEl>
                                      </p:cBhvr>
                                    </p:animEffect>
                                    <p:anim calcmode="lin" valueType="num">
                                      <p:cBhvr>
                                        <p:cTn id="43"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44" dur="1000" fill="hold"/>
                                        <p:tgtEl>
                                          <p:spTgt spid="6">
                                            <p:txEl>
                                              <p:pRg st="2" end="2"/>
                                            </p:txEl>
                                          </p:spTgt>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6">
                                            <p:txEl>
                                              <p:pRg st="3" end="3"/>
                                            </p:txEl>
                                          </p:spTgt>
                                        </p:tgtEl>
                                        <p:attrNameLst>
                                          <p:attrName>style.visibility</p:attrName>
                                        </p:attrNameLst>
                                      </p:cBhvr>
                                      <p:to>
                                        <p:strVal val="visible"/>
                                      </p:to>
                                    </p:set>
                                    <p:animEffect transition="in" filter="fade">
                                      <p:cBhvr>
                                        <p:cTn id="47" dur="1000"/>
                                        <p:tgtEl>
                                          <p:spTgt spid="6">
                                            <p:txEl>
                                              <p:pRg st="3" end="3"/>
                                            </p:txEl>
                                          </p:spTgt>
                                        </p:tgtEl>
                                      </p:cBhvr>
                                    </p:animEffect>
                                    <p:anim calcmode="lin" valueType="num">
                                      <p:cBhvr>
                                        <p:cTn id="48"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49" dur="1000" fill="hold"/>
                                        <p:tgtEl>
                                          <p:spTgt spid="6">
                                            <p:txEl>
                                              <p:pRg st="3" end="3"/>
                                            </p:txEl>
                                          </p:spTgt>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0"/>
                                  </p:stCondLst>
                                  <p:childTnLst>
                                    <p:set>
                                      <p:cBhvr>
                                        <p:cTn id="51" dur="1" fill="hold">
                                          <p:stCondLst>
                                            <p:cond delay="0"/>
                                          </p:stCondLst>
                                        </p:cTn>
                                        <p:tgtEl>
                                          <p:spTgt spid="7">
                                            <p:txEl>
                                              <p:pRg st="0" end="0"/>
                                            </p:txEl>
                                          </p:spTgt>
                                        </p:tgtEl>
                                        <p:attrNameLst>
                                          <p:attrName>style.visibility</p:attrName>
                                        </p:attrNameLst>
                                      </p:cBhvr>
                                      <p:to>
                                        <p:strVal val="visible"/>
                                      </p:to>
                                    </p:set>
                                    <p:animEffect transition="in" filter="fade">
                                      <p:cBhvr>
                                        <p:cTn id="52" dur="1000"/>
                                        <p:tgtEl>
                                          <p:spTgt spid="7">
                                            <p:txEl>
                                              <p:pRg st="0" end="0"/>
                                            </p:txEl>
                                          </p:spTgt>
                                        </p:tgtEl>
                                      </p:cBhvr>
                                    </p:animEffect>
                                    <p:anim calcmode="lin" valueType="num">
                                      <p:cBhvr>
                                        <p:cTn id="53"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54" dur="1000" fill="hold"/>
                                        <p:tgtEl>
                                          <p:spTgt spid="7">
                                            <p:txEl>
                                              <p:pRg st="0" end="0"/>
                                            </p:txEl>
                                          </p:spTgt>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0"/>
                                  </p:stCondLst>
                                  <p:childTnLst>
                                    <p:set>
                                      <p:cBhvr>
                                        <p:cTn id="56" dur="1" fill="hold">
                                          <p:stCondLst>
                                            <p:cond delay="0"/>
                                          </p:stCondLst>
                                        </p:cTn>
                                        <p:tgtEl>
                                          <p:spTgt spid="7">
                                            <p:txEl>
                                              <p:pRg st="1" end="1"/>
                                            </p:txEl>
                                          </p:spTgt>
                                        </p:tgtEl>
                                        <p:attrNameLst>
                                          <p:attrName>style.visibility</p:attrName>
                                        </p:attrNameLst>
                                      </p:cBhvr>
                                      <p:to>
                                        <p:strVal val="visible"/>
                                      </p:to>
                                    </p:set>
                                    <p:animEffect transition="in" filter="fade">
                                      <p:cBhvr>
                                        <p:cTn id="57" dur="1000"/>
                                        <p:tgtEl>
                                          <p:spTgt spid="7">
                                            <p:txEl>
                                              <p:pRg st="1" end="1"/>
                                            </p:txEl>
                                          </p:spTgt>
                                        </p:tgtEl>
                                      </p:cBhvr>
                                    </p:animEffect>
                                    <p:anim calcmode="lin" valueType="num">
                                      <p:cBhvr>
                                        <p:cTn id="58"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59" dur="1000" fill="hold"/>
                                        <p:tgtEl>
                                          <p:spTgt spid="7">
                                            <p:txEl>
                                              <p:pRg st="1" end="1"/>
                                            </p:txEl>
                                          </p:spTgt>
                                        </p:tgtEl>
                                        <p:attrNameLst>
                                          <p:attrName>ppt_y</p:attrName>
                                        </p:attrNameLst>
                                      </p:cBhvr>
                                      <p:tavLst>
                                        <p:tav tm="0">
                                          <p:val>
                                            <p:strVal val="#ppt_y+.1"/>
                                          </p:val>
                                        </p:tav>
                                        <p:tav tm="100000">
                                          <p:val>
                                            <p:strVal val="#ppt_y"/>
                                          </p:val>
                                        </p:tav>
                                      </p:tavLst>
                                    </p:anim>
                                  </p:childTnLst>
                                </p:cTn>
                              </p:par>
                              <p:par>
                                <p:cTn id="60" presetID="42" presetClass="entr" presetSubtype="0" fill="hold" nodeType="withEffect">
                                  <p:stCondLst>
                                    <p:cond delay="0"/>
                                  </p:stCondLst>
                                  <p:childTnLst>
                                    <p:set>
                                      <p:cBhvr>
                                        <p:cTn id="61" dur="1" fill="hold">
                                          <p:stCondLst>
                                            <p:cond delay="0"/>
                                          </p:stCondLst>
                                        </p:cTn>
                                        <p:tgtEl>
                                          <p:spTgt spid="7">
                                            <p:txEl>
                                              <p:pRg st="2" end="2"/>
                                            </p:txEl>
                                          </p:spTgt>
                                        </p:tgtEl>
                                        <p:attrNameLst>
                                          <p:attrName>style.visibility</p:attrName>
                                        </p:attrNameLst>
                                      </p:cBhvr>
                                      <p:to>
                                        <p:strVal val="visible"/>
                                      </p:to>
                                    </p:set>
                                    <p:animEffect transition="in" filter="fade">
                                      <p:cBhvr>
                                        <p:cTn id="62" dur="1000"/>
                                        <p:tgtEl>
                                          <p:spTgt spid="7">
                                            <p:txEl>
                                              <p:pRg st="2" end="2"/>
                                            </p:txEl>
                                          </p:spTgt>
                                        </p:tgtEl>
                                      </p:cBhvr>
                                    </p:animEffect>
                                    <p:anim calcmode="lin" valueType="num">
                                      <p:cBhvr>
                                        <p:cTn id="63" dur="1000" fill="hold"/>
                                        <p:tgtEl>
                                          <p:spTgt spid="7">
                                            <p:txEl>
                                              <p:pRg st="2" end="2"/>
                                            </p:txEl>
                                          </p:spTgt>
                                        </p:tgtEl>
                                        <p:attrNameLst>
                                          <p:attrName>ppt_x</p:attrName>
                                        </p:attrNameLst>
                                      </p:cBhvr>
                                      <p:tavLst>
                                        <p:tav tm="0">
                                          <p:val>
                                            <p:strVal val="#ppt_x"/>
                                          </p:val>
                                        </p:tav>
                                        <p:tav tm="100000">
                                          <p:val>
                                            <p:strVal val="#ppt_x"/>
                                          </p:val>
                                        </p:tav>
                                      </p:tavLst>
                                    </p:anim>
                                    <p:anim calcmode="lin" valueType="num">
                                      <p:cBhvr>
                                        <p:cTn id="64" dur="1000" fill="hold"/>
                                        <p:tgtEl>
                                          <p:spTgt spid="7">
                                            <p:txEl>
                                              <p:pRg st="2" end="2"/>
                                            </p:txEl>
                                          </p:spTgt>
                                        </p:tgtEl>
                                        <p:attrNameLst>
                                          <p:attrName>ppt_y</p:attrName>
                                        </p:attrNameLst>
                                      </p:cBhvr>
                                      <p:tavLst>
                                        <p:tav tm="0">
                                          <p:val>
                                            <p:strVal val="#ppt_y+.1"/>
                                          </p:val>
                                        </p:tav>
                                        <p:tav tm="100000">
                                          <p:val>
                                            <p:strVal val="#ppt_y"/>
                                          </p:val>
                                        </p:tav>
                                      </p:tavLst>
                                    </p:anim>
                                  </p:childTnLst>
                                </p:cTn>
                              </p:par>
                              <p:par>
                                <p:cTn id="65" presetID="42" presetClass="entr" presetSubtype="0" fill="hold" nodeType="withEffect">
                                  <p:stCondLst>
                                    <p:cond delay="0"/>
                                  </p:stCondLst>
                                  <p:childTnLst>
                                    <p:set>
                                      <p:cBhvr>
                                        <p:cTn id="66" dur="1" fill="hold">
                                          <p:stCondLst>
                                            <p:cond delay="0"/>
                                          </p:stCondLst>
                                        </p:cTn>
                                        <p:tgtEl>
                                          <p:spTgt spid="7">
                                            <p:txEl>
                                              <p:pRg st="3" end="3"/>
                                            </p:txEl>
                                          </p:spTgt>
                                        </p:tgtEl>
                                        <p:attrNameLst>
                                          <p:attrName>style.visibility</p:attrName>
                                        </p:attrNameLst>
                                      </p:cBhvr>
                                      <p:to>
                                        <p:strVal val="visible"/>
                                      </p:to>
                                    </p:set>
                                    <p:animEffect transition="in" filter="fade">
                                      <p:cBhvr>
                                        <p:cTn id="67" dur="1000"/>
                                        <p:tgtEl>
                                          <p:spTgt spid="7">
                                            <p:txEl>
                                              <p:pRg st="3" end="3"/>
                                            </p:txEl>
                                          </p:spTgt>
                                        </p:tgtEl>
                                      </p:cBhvr>
                                    </p:animEffect>
                                    <p:anim calcmode="lin" valueType="num">
                                      <p:cBhvr>
                                        <p:cTn id="68" dur="1000" fill="hold"/>
                                        <p:tgtEl>
                                          <p:spTgt spid="7">
                                            <p:txEl>
                                              <p:pRg st="3" end="3"/>
                                            </p:txEl>
                                          </p:spTgt>
                                        </p:tgtEl>
                                        <p:attrNameLst>
                                          <p:attrName>ppt_x</p:attrName>
                                        </p:attrNameLst>
                                      </p:cBhvr>
                                      <p:tavLst>
                                        <p:tav tm="0">
                                          <p:val>
                                            <p:strVal val="#ppt_x"/>
                                          </p:val>
                                        </p:tav>
                                        <p:tav tm="100000">
                                          <p:val>
                                            <p:strVal val="#ppt_x"/>
                                          </p:val>
                                        </p:tav>
                                      </p:tavLst>
                                    </p:anim>
                                    <p:anim calcmode="lin" valueType="num">
                                      <p:cBhvr>
                                        <p:cTn id="69" dur="1000" fill="hold"/>
                                        <p:tgtEl>
                                          <p:spTgt spid="7">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1F99B-F4CE-4401-BA10-C07FA59C218A}"/>
              </a:ext>
            </a:extLst>
          </p:cNvPr>
          <p:cNvSpPr>
            <a:spLocks noGrp="1"/>
          </p:cNvSpPr>
          <p:nvPr>
            <p:ph type="title"/>
          </p:nvPr>
        </p:nvSpPr>
        <p:spPr/>
        <p:txBody>
          <a:bodyPr/>
          <a:lstStyle/>
          <a:p>
            <a:r>
              <a:rPr lang="en-US" dirty="0"/>
              <a:t>Problem statements</a:t>
            </a:r>
            <a:endParaRPr lang="vi-VN" dirty="0"/>
          </a:p>
        </p:txBody>
      </p:sp>
      <p:sp>
        <p:nvSpPr>
          <p:cNvPr id="20" name="Content Placeholder 19">
            <a:extLst>
              <a:ext uri="{FF2B5EF4-FFF2-40B4-BE49-F238E27FC236}">
                <a16:creationId xmlns:a16="http://schemas.microsoft.com/office/drawing/2014/main" id="{C4F77147-1029-4A14-9E35-12B5FC6C6D9B}"/>
              </a:ext>
            </a:extLst>
          </p:cNvPr>
          <p:cNvSpPr>
            <a:spLocks noGrp="1"/>
          </p:cNvSpPr>
          <p:nvPr>
            <p:ph idx="1"/>
          </p:nvPr>
        </p:nvSpPr>
        <p:spPr>
          <a:xfrm>
            <a:off x="818712" y="2222287"/>
            <a:ext cx="10554574" cy="4188525"/>
          </a:xfrm>
        </p:spPr>
        <p:txBody>
          <a:bodyPr>
            <a:normAutofit/>
          </a:bodyPr>
          <a:lstStyle/>
          <a:p>
            <a:r>
              <a:rPr lang="en-US" dirty="0"/>
              <a:t>Array is the most basic structure of computer science. Most operations as well as other data structures are built and performed on array. Sorting is one of it. However, in practical we can implement sorting algorithms without imagine what it looks like step by step. This project will help you more understand the sorting algorithm by visualize step by step the sorting process.</a:t>
            </a:r>
          </a:p>
          <a:p>
            <a:r>
              <a:rPr lang="en-US" dirty="0"/>
              <a:t>The project currently support 3 algorithms namely: bubble sort, quick sort, and insertion sort.</a:t>
            </a:r>
            <a:endParaRPr lang="vi-VN" dirty="0"/>
          </a:p>
        </p:txBody>
      </p:sp>
    </p:spTree>
    <p:extLst>
      <p:ext uri="{BB962C8B-B14F-4D97-AF65-F5344CB8AC3E}">
        <p14:creationId xmlns:p14="http://schemas.microsoft.com/office/powerpoint/2010/main" val="4220603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0">
                                            <p:txEl>
                                              <p:pRg st="0" end="0"/>
                                            </p:txEl>
                                          </p:spTgt>
                                        </p:tgtEl>
                                        <p:attrNameLst>
                                          <p:attrName>style.visibility</p:attrName>
                                        </p:attrNameLst>
                                      </p:cBhvr>
                                      <p:to>
                                        <p:strVal val="visible"/>
                                      </p:to>
                                    </p:set>
                                    <p:animEffect transition="in" filter="fade">
                                      <p:cBhvr>
                                        <p:cTn id="7" dur="1000"/>
                                        <p:tgtEl>
                                          <p:spTgt spid="20">
                                            <p:txEl>
                                              <p:pRg st="0" end="0"/>
                                            </p:txEl>
                                          </p:spTgt>
                                        </p:tgtEl>
                                      </p:cBhvr>
                                    </p:animEffect>
                                    <p:anim calcmode="lin" valueType="num">
                                      <p:cBhvr>
                                        <p:cTn id="8" dur="1000" fill="hold"/>
                                        <p:tgtEl>
                                          <p:spTgt spid="20">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0">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20">
                                            <p:txEl>
                                              <p:pRg st="1" end="1"/>
                                            </p:txEl>
                                          </p:spTgt>
                                        </p:tgtEl>
                                        <p:attrNameLst>
                                          <p:attrName>style.visibility</p:attrName>
                                        </p:attrNameLst>
                                      </p:cBhvr>
                                      <p:to>
                                        <p:strVal val="visible"/>
                                      </p:to>
                                    </p:set>
                                    <p:animEffect transition="in" filter="fade">
                                      <p:cBhvr>
                                        <p:cTn id="13" dur="1000"/>
                                        <p:tgtEl>
                                          <p:spTgt spid="20">
                                            <p:txEl>
                                              <p:pRg st="1" end="1"/>
                                            </p:txEl>
                                          </p:spTgt>
                                        </p:tgtEl>
                                      </p:cBhvr>
                                    </p:animEffect>
                                    <p:anim calcmode="lin" valueType="num">
                                      <p:cBhvr>
                                        <p:cTn id="14" dur="1000" fill="hold"/>
                                        <p:tgtEl>
                                          <p:spTgt spid="20">
                                            <p:txEl>
                                              <p:pRg st="1" end="1"/>
                                            </p:txEl>
                                          </p:spTgt>
                                        </p:tgtEl>
                                        <p:attrNameLst>
                                          <p:attrName>ppt_x</p:attrName>
                                        </p:attrNameLst>
                                      </p:cBhvr>
                                      <p:tavLst>
                                        <p:tav tm="0">
                                          <p:val>
                                            <p:strVal val="#ppt_x"/>
                                          </p:val>
                                        </p:tav>
                                        <p:tav tm="100000">
                                          <p:val>
                                            <p:strVal val="#ppt_x"/>
                                          </p:val>
                                        </p:tav>
                                      </p:tavLst>
                                    </p:anim>
                                    <p:anim calcmode="lin" valueType="num">
                                      <p:cBhvr>
                                        <p:cTn id="15" dur="1000" fill="hold"/>
                                        <p:tgtEl>
                                          <p:spTgt spid="20">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142CB-DE23-4928-A253-069E7BF0C8C4}"/>
              </a:ext>
            </a:extLst>
          </p:cNvPr>
          <p:cNvSpPr>
            <a:spLocks noGrp="1"/>
          </p:cNvSpPr>
          <p:nvPr>
            <p:ph type="title"/>
          </p:nvPr>
        </p:nvSpPr>
        <p:spPr>
          <a:xfrm>
            <a:off x="814728" y="727522"/>
            <a:ext cx="4388868" cy="1617163"/>
          </a:xfrm>
          <a:noFill/>
        </p:spPr>
        <p:txBody>
          <a:bodyPr>
            <a:normAutofit/>
          </a:bodyPr>
          <a:lstStyle/>
          <a:p>
            <a:r>
              <a:rPr lang="en-US" sz="3600" b="1" dirty="0">
                <a:solidFill>
                  <a:schemeClr val="accent1"/>
                </a:solidFill>
              </a:rPr>
              <a:t>Use-case diagram</a:t>
            </a:r>
            <a:endParaRPr lang="vi-VN" sz="3600" b="1" dirty="0">
              <a:solidFill>
                <a:schemeClr val="accent1"/>
              </a:solidFill>
            </a:endParaRPr>
          </a:p>
        </p:txBody>
      </p:sp>
      <p:sp>
        <p:nvSpPr>
          <p:cNvPr id="17" name="Text Placeholder 16">
            <a:extLst>
              <a:ext uri="{FF2B5EF4-FFF2-40B4-BE49-F238E27FC236}">
                <a16:creationId xmlns:a16="http://schemas.microsoft.com/office/drawing/2014/main" id="{ABC9027C-ABBD-4F27-811D-62F0100FAAFF}"/>
              </a:ext>
            </a:extLst>
          </p:cNvPr>
          <p:cNvSpPr>
            <a:spLocks noGrp="1"/>
          </p:cNvSpPr>
          <p:nvPr>
            <p:ph type="body" sz="half" idx="2"/>
          </p:nvPr>
        </p:nvSpPr>
        <p:spPr>
          <a:xfrm>
            <a:off x="948050" y="2420099"/>
            <a:ext cx="2715551" cy="3516365"/>
          </a:xfrm>
        </p:spPr>
        <p:txBody>
          <a:bodyPr>
            <a:normAutofit/>
          </a:bodyPr>
          <a:lstStyle/>
          <a:p>
            <a:r>
              <a:rPr lang="en-US" sz="1400" dirty="0"/>
              <a:t>Sorting Visualizer mini-project</a:t>
            </a:r>
            <a:endParaRPr lang="vi-VN" sz="1400" dirty="0"/>
          </a:p>
        </p:txBody>
      </p:sp>
      <p:pic>
        <p:nvPicPr>
          <p:cNvPr id="10" name="Picture Placeholder 9" descr="Diagram&#10;&#10;Description automatically generated">
            <a:extLst>
              <a:ext uri="{FF2B5EF4-FFF2-40B4-BE49-F238E27FC236}">
                <a16:creationId xmlns:a16="http://schemas.microsoft.com/office/drawing/2014/main" id="{22875138-2052-4457-BEB3-FDA9E7074341}"/>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4894" t="2596" r="1" b="2596"/>
          <a:stretch/>
        </p:blipFill>
        <p:spPr>
          <a:xfrm>
            <a:off x="5799909" y="0"/>
            <a:ext cx="6392091" cy="6858000"/>
          </a:xfrm>
        </p:spPr>
      </p:pic>
    </p:spTree>
    <p:extLst>
      <p:ext uri="{BB962C8B-B14F-4D97-AF65-F5344CB8AC3E}">
        <p14:creationId xmlns:p14="http://schemas.microsoft.com/office/powerpoint/2010/main" val="8884097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62E110FB-C783-43A4-80A9-D6D5F11E2196}"/>
              </a:ext>
            </a:extLst>
          </p:cNvPr>
          <p:cNvSpPr>
            <a:spLocks noGrp="1"/>
          </p:cNvSpPr>
          <p:nvPr>
            <p:ph type="title"/>
          </p:nvPr>
        </p:nvSpPr>
        <p:spPr>
          <a:xfrm>
            <a:off x="1107391" y="5540157"/>
            <a:ext cx="10561418" cy="668045"/>
          </a:xfrm>
        </p:spPr>
        <p:txBody>
          <a:bodyPr>
            <a:noAutofit/>
          </a:bodyPr>
          <a:lstStyle/>
          <a:p>
            <a:r>
              <a:rPr lang="en-US" sz="3600" b="1" dirty="0">
                <a:solidFill>
                  <a:schemeClr val="accent1"/>
                </a:solidFill>
                <a:sym typeface="Wingdings" panose="05000000000000000000" pitchFamily="2" charset="2"/>
              </a:rPr>
              <a:t>Class diagram</a:t>
            </a:r>
            <a:endParaRPr lang="vi-VN" sz="3600" b="1" dirty="0">
              <a:solidFill>
                <a:schemeClr val="accent1"/>
              </a:solidFill>
            </a:endParaRPr>
          </a:p>
        </p:txBody>
      </p:sp>
      <p:sp>
        <p:nvSpPr>
          <p:cNvPr id="26" name="Text Placeholder 25">
            <a:extLst>
              <a:ext uri="{FF2B5EF4-FFF2-40B4-BE49-F238E27FC236}">
                <a16:creationId xmlns:a16="http://schemas.microsoft.com/office/drawing/2014/main" id="{D3453CD6-EFFA-49AB-AB5D-96C2DC648A3D}"/>
              </a:ext>
            </a:extLst>
          </p:cNvPr>
          <p:cNvSpPr>
            <a:spLocks noGrp="1"/>
          </p:cNvSpPr>
          <p:nvPr>
            <p:ph type="body" sz="half" idx="2"/>
          </p:nvPr>
        </p:nvSpPr>
        <p:spPr>
          <a:xfrm>
            <a:off x="1117973" y="6208202"/>
            <a:ext cx="10561418" cy="408498"/>
          </a:xfrm>
        </p:spPr>
        <p:txBody>
          <a:bodyPr anchor="t">
            <a:normAutofit/>
          </a:bodyPr>
          <a:lstStyle/>
          <a:p>
            <a:r>
              <a:rPr lang="en-US" sz="1600" dirty="0"/>
              <a:t>General overview</a:t>
            </a:r>
            <a:endParaRPr lang="vi-VN" sz="1600" dirty="0"/>
          </a:p>
        </p:txBody>
      </p:sp>
      <p:pic>
        <p:nvPicPr>
          <p:cNvPr id="13" name="Picture Placeholder 12" descr="Diagram&#10;&#10;Description automatically generated">
            <a:extLst>
              <a:ext uri="{FF2B5EF4-FFF2-40B4-BE49-F238E27FC236}">
                <a16:creationId xmlns:a16="http://schemas.microsoft.com/office/drawing/2014/main" id="{15071399-4B2E-4B63-BDF5-33D69B4CA9E7}"/>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l="-104" t="-798" r="-104" b="-5636"/>
          <a:stretch/>
        </p:blipFill>
        <p:spPr>
          <a:xfrm>
            <a:off x="0" y="-101600"/>
            <a:ext cx="12192000" cy="5867400"/>
          </a:xfrm>
        </p:spPr>
      </p:pic>
    </p:spTree>
    <p:extLst>
      <p:ext uri="{BB962C8B-B14F-4D97-AF65-F5344CB8AC3E}">
        <p14:creationId xmlns:p14="http://schemas.microsoft.com/office/powerpoint/2010/main" val="2126570739"/>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0881EBF-485C-422E-AC9A-9F2ED9065C39}"/>
              </a:ext>
            </a:extLst>
          </p:cNvPr>
          <p:cNvSpPr>
            <a:spLocks noGrp="1"/>
          </p:cNvSpPr>
          <p:nvPr>
            <p:ph type="title" idx="4294967295"/>
          </p:nvPr>
        </p:nvSpPr>
        <p:spPr>
          <a:xfrm>
            <a:off x="824026" y="-41843"/>
            <a:ext cx="3548063" cy="1617663"/>
          </a:xfrm>
        </p:spPr>
        <p:txBody>
          <a:bodyPr anchor="ctr"/>
          <a:lstStyle/>
          <a:p>
            <a:r>
              <a:rPr lang="en-US" sz="3600" dirty="0"/>
              <a:t>Class diagram</a:t>
            </a:r>
            <a:endParaRPr lang="vi-VN" sz="3600" dirty="0"/>
          </a:p>
        </p:txBody>
      </p:sp>
      <p:sp>
        <p:nvSpPr>
          <p:cNvPr id="10" name="Text Placeholder 9">
            <a:extLst>
              <a:ext uri="{FF2B5EF4-FFF2-40B4-BE49-F238E27FC236}">
                <a16:creationId xmlns:a16="http://schemas.microsoft.com/office/drawing/2014/main" id="{CDDE024D-0E56-42CF-8DE6-46A2726C3068}"/>
              </a:ext>
            </a:extLst>
          </p:cNvPr>
          <p:cNvSpPr>
            <a:spLocks noGrp="1"/>
          </p:cNvSpPr>
          <p:nvPr>
            <p:ph type="body" sz="half" idx="4294967295"/>
          </p:nvPr>
        </p:nvSpPr>
        <p:spPr>
          <a:xfrm>
            <a:off x="824026" y="1123835"/>
            <a:ext cx="3782808" cy="677863"/>
          </a:xfrm>
        </p:spPr>
        <p:txBody>
          <a:bodyPr anchor="t">
            <a:noAutofit/>
          </a:bodyPr>
          <a:lstStyle/>
          <a:p>
            <a:r>
              <a:rPr lang="en-US" sz="1800" dirty="0"/>
              <a:t>In package </a:t>
            </a:r>
            <a:r>
              <a:rPr lang="en-US" sz="1800" b="1" dirty="0"/>
              <a:t>Data </a:t>
            </a:r>
            <a:r>
              <a:rPr lang="en-US" sz="1800" dirty="0"/>
              <a:t>and </a:t>
            </a:r>
            <a:r>
              <a:rPr lang="en-US" sz="1800" b="1" dirty="0"/>
              <a:t>Main </a:t>
            </a:r>
            <a:endParaRPr lang="vi-VN" sz="1800" b="1" dirty="0"/>
          </a:p>
        </p:txBody>
      </p:sp>
      <p:pic>
        <p:nvPicPr>
          <p:cNvPr id="3" name="Picture 2" descr="Diagram&#10;&#10;Description automatically generated">
            <a:extLst>
              <a:ext uri="{FF2B5EF4-FFF2-40B4-BE49-F238E27FC236}">
                <a16:creationId xmlns:a16="http://schemas.microsoft.com/office/drawing/2014/main" id="{28045C47-2BF3-4D0B-A8E6-711F2D79D5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32006" y="2182699"/>
            <a:ext cx="4165855" cy="2409556"/>
          </a:xfrm>
          <a:prstGeom prst="rect">
            <a:avLst/>
          </a:prstGeom>
        </p:spPr>
      </p:pic>
      <p:pic>
        <p:nvPicPr>
          <p:cNvPr id="5" name="Picture 4" descr="A picture containing text&#10;&#10;Description automatically generated">
            <a:extLst>
              <a:ext uri="{FF2B5EF4-FFF2-40B4-BE49-F238E27FC236}">
                <a16:creationId xmlns:a16="http://schemas.microsoft.com/office/drawing/2014/main" id="{5CE3DA22-9A28-4FFF-83E3-EADE297234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010" y="1801698"/>
            <a:ext cx="7026213" cy="4092940"/>
          </a:xfrm>
          <a:prstGeom prst="rect">
            <a:avLst/>
          </a:prstGeom>
        </p:spPr>
      </p:pic>
    </p:spTree>
    <p:extLst>
      <p:ext uri="{BB962C8B-B14F-4D97-AF65-F5344CB8AC3E}">
        <p14:creationId xmlns:p14="http://schemas.microsoft.com/office/powerpoint/2010/main" val="37666847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0881EBF-485C-422E-AC9A-9F2ED9065C39}"/>
              </a:ext>
            </a:extLst>
          </p:cNvPr>
          <p:cNvSpPr>
            <a:spLocks noGrp="1"/>
          </p:cNvSpPr>
          <p:nvPr>
            <p:ph type="title" idx="4294967295"/>
          </p:nvPr>
        </p:nvSpPr>
        <p:spPr>
          <a:xfrm>
            <a:off x="824026" y="-41843"/>
            <a:ext cx="3548063" cy="1617663"/>
          </a:xfrm>
        </p:spPr>
        <p:txBody>
          <a:bodyPr anchor="ctr"/>
          <a:lstStyle/>
          <a:p>
            <a:r>
              <a:rPr lang="en-US" sz="3600" dirty="0"/>
              <a:t>Class diagram</a:t>
            </a:r>
            <a:endParaRPr lang="vi-VN" sz="3600" dirty="0"/>
          </a:p>
        </p:txBody>
      </p:sp>
      <p:sp>
        <p:nvSpPr>
          <p:cNvPr id="10" name="Text Placeholder 9">
            <a:extLst>
              <a:ext uri="{FF2B5EF4-FFF2-40B4-BE49-F238E27FC236}">
                <a16:creationId xmlns:a16="http://schemas.microsoft.com/office/drawing/2014/main" id="{CDDE024D-0E56-42CF-8DE6-46A2726C3068}"/>
              </a:ext>
            </a:extLst>
          </p:cNvPr>
          <p:cNvSpPr>
            <a:spLocks noGrp="1"/>
          </p:cNvSpPr>
          <p:nvPr>
            <p:ph type="body" sz="half" idx="4294967295"/>
          </p:nvPr>
        </p:nvSpPr>
        <p:spPr>
          <a:xfrm>
            <a:off x="824026" y="1123835"/>
            <a:ext cx="4270488" cy="677863"/>
          </a:xfrm>
        </p:spPr>
        <p:txBody>
          <a:bodyPr anchor="t">
            <a:noAutofit/>
          </a:bodyPr>
          <a:lstStyle/>
          <a:p>
            <a:r>
              <a:rPr lang="en-US" sz="1800" dirty="0"/>
              <a:t>In package </a:t>
            </a:r>
            <a:r>
              <a:rPr lang="en-US" b="1" dirty="0"/>
              <a:t>Sorting</a:t>
            </a:r>
            <a:endParaRPr lang="vi-VN" sz="1800" b="1" dirty="0"/>
          </a:p>
        </p:txBody>
      </p:sp>
      <p:pic>
        <p:nvPicPr>
          <p:cNvPr id="4" name="Picture 3" descr="Diagram&#10;&#10;Description automatically generated">
            <a:extLst>
              <a:ext uri="{FF2B5EF4-FFF2-40B4-BE49-F238E27FC236}">
                <a16:creationId xmlns:a16="http://schemas.microsoft.com/office/drawing/2014/main" id="{52C167E3-4410-4285-BF9C-BB346648D1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8146" y="1575820"/>
            <a:ext cx="7635708" cy="4980442"/>
          </a:xfrm>
          <a:prstGeom prst="rect">
            <a:avLst/>
          </a:prstGeom>
        </p:spPr>
      </p:pic>
    </p:spTree>
    <p:extLst>
      <p:ext uri="{BB962C8B-B14F-4D97-AF65-F5344CB8AC3E}">
        <p14:creationId xmlns:p14="http://schemas.microsoft.com/office/powerpoint/2010/main" val="26660635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0881EBF-485C-422E-AC9A-9F2ED9065C39}"/>
              </a:ext>
            </a:extLst>
          </p:cNvPr>
          <p:cNvSpPr>
            <a:spLocks noGrp="1"/>
          </p:cNvSpPr>
          <p:nvPr>
            <p:ph type="title" idx="4294967295"/>
          </p:nvPr>
        </p:nvSpPr>
        <p:spPr>
          <a:xfrm>
            <a:off x="824026" y="-41843"/>
            <a:ext cx="3548063" cy="1617663"/>
          </a:xfrm>
        </p:spPr>
        <p:txBody>
          <a:bodyPr anchor="ctr"/>
          <a:lstStyle/>
          <a:p>
            <a:r>
              <a:rPr lang="en-US" sz="3600" dirty="0"/>
              <a:t>Class diagram</a:t>
            </a:r>
            <a:endParaRPr lang="vi-VN" sz="3600" dirty="0"/>
          </a:p>
        </p:txBody>
      </p:sp>
      <p:sp>
        <p:nvSpPr>
          <p:cNvPr id="10" name="Text Placeholder 9">
            <a:extLst>
              <a:ext uri="{FF2B5EF4-FFF2-40B4-BE49-F238E27FC236}">
                <a16:creationId xmlns:a16="http://schemas.microsoft.com/office/drawing/2014/main" id="{CDDE024D-0E56-42CF-8DE6-46A2726C3068}"/>
              </a:ext>
            </a:extLst>
          </p:cNvPr>
          <p:cNvSpPr>
            <a:spLocks noGrp="1"/>
          </p:cNvSpPr>
          <p:nvPr>
            <p:ph type="body" sz="half" idx="4294967295"/>
          </p:nvPr>
        </p:nvSpPr>
        <p:spPr>
          <a:xfrm>
            <a:off x="824026" y="1123835"/>
            <a:ext cx="4270488" cy="677863"/>
          </a:xfrm>
        </p:spPr>
        <p:txBody>
          <a:bodyPr anchor="t">
            <a:noAutofit/>
          </a:bodyPr>
          <a:lstStyle/>
          <a:p>
            <a:r>
              <a:rPr lang="en-US" sz="1800" dirty="0"/>
              <a:t>In package </a:t>
            </a:r>
            <a:r>
              <a:rPr lang="en-US" b="1" dirty="0"/>
              <a:t>Visualizer</a:t>
            </a:r>
            <a:endParaRPr lang="vi-VN" sz="1800" b="1" dirty="0"/>
          </a:p>
        </p:txBody>
      </p:sp>
      <p:pic>
        <p:nvPicPr>
          <p:cNvPr id="4" name="Picture 3" descr="A picture containing diagram&#10;&#10;Description automatically generated">
            <a:extLst>
              <a:ext uri="{FF2B5EF4-FFF2-40B4-BE49-F238E27FC236}">
                <a16:creationId xmlns:a16="http://schemas.microsoft.com/office/drawing/2014/main" id="{60D13E5B-25AE-43F9-8744-DABF97E2AA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11501" y="101600"/>
            <a:ext cx="5756473" cy="6654800"/>
          </a:xfrm>
          <a:prstGeom prst="rect">
            <a:avLst/>
          </a:prstGeom>
        </p:spPr>
      </p:pic>
    </p:spTree>
    <p:extLst>
      <p:ext uri="{BB962C8B-B14F-4D97-AF65-F5344CB8AC3E}">
        <p14:creationId xmlns:p14="http://schemas.microsoft.com/office/powerpoint/2010/main" val="33224011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7">
            <a:extLst>
              <a:ext uri="{FF2B5EF4-FFF2-40B4-BE49-F238E27FC236}">
                <a16:creationId xmlns:a16="http://schemas.microsoft.com/office/drawing/2014/main" id="{A3B4B92D-8022-4F7C-A66B-420D4C17B000}"/>
              </a:ext>
            </a:extLst>
          </p:cNvPr>
          <p:cNvSpPr txBox="1">
            <a:spLocks/>
          </p:cNvSpPr>
          <p:nvPr/>
        </p:nvSpPr>
        <p:spPr>
          <a:xfrm>
            <a:off x="174171" y="181430"/>
            <a:ext cx="7315199" cy="820056"/>
          </a:xfrm>
          <a:prstGeom prst="rect">
            <a:avLst/>
          </a:prstGeom>
          <a:effectLst>
            <a:outerShdw blurRad="50800" dir="14400000">
              <a:srgbClr val="000000">
                <a:alpha val="60000"/>
              </a:srgbClr>
            </a:outerShdw>
          </a:effectLst>
        </p:spPr>
        <p:txBody>
          <a:bodyPr vert="horz" lIns="91440" tIns="45720" rIns="91440" bIns="45720" rtlCol="0" anchor="t">
            <a:noAutofit/>
          </a:bodyP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OOP techniques</a:t>
            </a:r>
            <a:endParaRPr lang="vi-VN" dirty="0"/>
          </a:p>
        </p:txBody>
      </p:sp>
      <p:sp>
        <p:nvSpPr>
          <p:cNvPr id="18" name="Text Placeholder 9">
            <a:extLst>
              <a:ext uri="{FF2B5EF4-FFF2-40B4-BE49-F238E27FC236}">
                <a16:creationId xmlns:a16="http://schemas.microsoft.com/office/drawing/2014/main" id="{B8927A13-859F-402D-ABF5-1D8993FE3F1B}"/>
              </a:ext>
            </a:extLst>
          </p:cNvPr>
          <p:cNvSpPr txBox="1">
            <a:spLocks/>
          </p:cNvSpPr>
          <p:nvPr/>
        </p:nvSpPr>
        <p:spPr>
          <a:xfrm>
            <a:off x="174171" y="1092200"/>
            <a:ext cx="11837537" cy="5439228"/>
          </a:xfrm>
          <a:prstGeom prst="rect">
            <a:avLst/>
          </a:prstGeom>
          <a:effectLst>
            <a:outerShdw blurRad="50800" dir="14400000">
              <a:srgbClr val="000000">
                <a:alpha val="40000"/>
              </a:srgbClr>
            </a:outerShdw>
          </a:effectLst>
        </p:spPr>
        <p:txBody>
          <a:bodyPr vert="horz" lIns="91440" tIns="45720" rIns="91440" bIns="45720" rtlCol="0" anchor="t">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r>
              <a:rPr lang="en-US" b="1" dirty="0"/>
              <a:t>Inheritance:</a:t>
            </a:r>
          </a:p>
          <a:p>
            <a:pPr marL="685800" lvl="1">
              <a:buFontTx/>
              <a:buChar char="-"/>
            </a:pPr>
            <a:r>
              <a:rPr lang="en-US" sz="1700" dirty="0"/>
              <a:t>Class </a:t>
            </a:r>
            <a:r>
              <a:rPr lang="en-US" sz="1700" dirty="0" err="1"/>
              <a:t>SortingAlgorithms</a:t>
            </a:r>
            <a:r>
              <a:rPr lang="en-US" sz="1700" dirty="0"/>
              <a:t> inherit from interface </a:t>
            </a:r>
            <a:r>
              <a:rPr lang="en-US" sz="1700" dirty="0" err="1"/>
              <a:t>Swapable</a:t>
            </a:r>
            <a:r>
              <a:rPr lang="en-US" sz="1700" dirty="0"/>
              <a:t>.</a:t>
            </a:r>
          </a:p>
          <a:p>
            <a:r>
              <a:rPr lang="en-US" b="1" dirty="0" err="1"/>
              <a:t>Polymophism</a:t>
            </a:r>
            <a:r>
              <a:rPr lang="en-US" b="1" dirty="0"/>
              <a:t>:</a:t>
            </a:r>
          </a:p>
          <a:p>
            <a:pPr marL="685800" lvl="1">
              <a:buFontTx/>
              <a:buChar char="-"/>
            </a:pPr>
            <a:r>
              <a:rPr lang="en-US" sz="1700" dirty="0"/>
              <a:t>Classes </a:t>
            </a:r>
            <a:r>
              <a:rPr lang="en-US" sz="1700" dirty="0" err="1"/>
              <a:t>QuickSort</a:t>
            </a:r>
            <a:r>
              <a:rPr lang="en-US" sz="1700" dirty="0"/>
              <a:t>, </a:t>
            </a:r>
            <a:r>
              <a:rPr lang="en-US" sz="1700" dirty="0" err="1"/>
              <a:t>InsertionSort</a:t>
            </a:r>
            <a:r>
              <a:rPr lang="en-US" sz="1700" dirty="0"/>
              <a:t>, </a:t>
            </a:r>
            <a:r>
              <a:rPr lang="en-US" sz="1700" dirty="0" err="1"/>
              <a:t>BubbleSort</a:t>
            </a:r>
            <a:r>
              <a:rPr lang="en-US" sz="1700" dirty="0"/>
              <a:t> extend class </a:t>
            </a:r>
            <a:r>
              <a:rPr lang="en-US" sz="1700" dirty="0" err="1"/>
              <a:t>SortingAlgorithms</a:t>
            </a:r>
            <a:r>
              <a:rPr lang="en-US" sz="1700" dirty="0"/>
              <a:t> override method sort.</a:t>
            </a:r>
          </a:p>
          <a:p>
            <a:pPr marL="685800" lvl="1">
              <a:buFontTx/>
              <a:buChar char="-"/>
            </a:pPr>
            <a:r>
              <a:rPr lang="en-US" sz="1700" dirty="0"/>
              <a:t>Class </a:t>
            </a:r>
            <a:r>
              <a:rPr lang="en-US" sz="1700" dirty="0" err="1"/>
              <a:t>GraphVisualizer</a:t>
            </a:r>
            <a:r>
              <a:rPr lang="en-US" sz="1700" dirty="0"/>
              <a:t> override method </a:t>
            </a:r>
            <a:r>
              <a:rPr lang="en-US" sz="1700" dirty="0" err="1"/>
              <a:t>paintComponent</a:t>
            </a:r>
            <a:r>
              <a:rPr lang="en-US" sz="1700" dirty="0"/>
              <a:t> in class </a:t>
            </a:r>
            <a:r>
              <a:rPr lang="en-US" sz="1700" dirty="0" err="1"/>
              <a:t>JComponent</a:t>
            </a:r>
            <a:r>
              <a:rPr lang="en-US" sz="1700" dirty="0"/>
              <a:t>.</a:t>
            </a:r>
          </a:p>
        </p:txBody>
      </p:sp>
    </p:spTree>
    <p:extLst>
      <p:ext uri="{BB962C8B-B14F-4D97-AF65-F5344CB8AC3E}">
        <p14:creationId xmlns:p14="http://schemas.microsoft.com/office/powerpoint/2010/main" val="426296072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Override1.xml><?xml version="1.0" encoding="utf-8"?>
<a:themeOverride xmlns:a="http://schemas.openxmlformats.org/drawingml/2006/main">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CD73DF96024544FA79FDC867D1BABB3" ma:contentTypeVersion="12" ma:contentTypeDescription="Create a new document." ma:contentTypeScope="" ma:versionID="756fa5fc04a670df181750122346910b">
  <xsd:schema xmlns:xsd="http://www.w3.org/2001/XMLSchema" xmlns:xs="http://www.w3.org/2001/XMLSchema" xmlns:p="http://schemas.microsoft.com/office/2006/metadata/properties" xmlns:ns3="c2789afe-e671-4f33-b609-81accfcf5258" xmlns:ns4="7871b3a2-fa86-447a-b485-a037d6092110" targetNamespace="http://schemas.microsoft.com/office/2006/metadata/properties" ma:root="true" ma:fieldsID="7aa58636778d166fd0077c2ca342c990" ns3:_="" ns4:_="">
    <xsd:import namespace="c2789afe-e671-4f33-b609-81accfcf5258"/>
    <xsd:import namespace="7871b3a2-fa86-447a-b485-a037d6092110"/>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AutoTags" minOccurs="0"/>
                <xsd:element ref="ns3:MediaServiceGenerationTime" minOccurs="0"/>
                <xsd:element ref="ns3:MediaServiceEventHashCode" minOccurs="0"/>
                <xsd:element ref="ns3:MediaServiceOCR"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2789afe-e671-4f33-b609-81accfcf525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871b3a2-fa86-447a-b485-a037d609211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3466866-BBEB-49A8-A298-2D4379A7338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2789afe-e671-4f33-b609-81accfcf5258"/>
    <ds:schemaRef ds:uri="7871b3a2-fa86-447a-b485-a037d609211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45AD1A9-BF76-4FCA-BCFC-4337A518ADA5}">
  <ds:schemaRefs>
    <ds:schemaRef ds:uri="http://schemas.microsoft.com/sharepoint/v3/contenttype/forms"/>
  </ds:schemaRefs>
</ds:datastoreItem>
</file>

<file path=customXml/itemProps3.xml><?xml version="1.0" encoding="utf-8"?>
<ds:datastoreItem xmlns:ds="http://schemas.openxmlformats.org/officeDocument/2006/customXml" ds:itemID="{18BCE756-DC0E-4222-BB64-8FDF08C1416F}">
  <ds:schemaRefs>
    <ds:schemaRef ds:uri="http://www.w3.org/XML/1998/namespace"/>
    <ds:schemaRef ds:uri="http://schemas.microsoft.com/office/2006/documentManagement/types"/>
    <ds:schemaRef ds:uri="7871b3a2-fa86-447a-b485-a037d6092110"/>
    <ds:schemaRef ds:uri="http://schemas.microsoft.com/office/infopath/2007/PartnerControls"/>
    <ds:schemaRef ds:uri="c2789afe-e671-4f33-b609-81accfcf5258"/>
    <ds:schemaRef ds:uri="http://purl.org/dc/elements/1.1/"/>
    <ds:schemaRef ds:uri="http://schemas.microsoft.com/office/2006/metadata/properties"/>
    <ds:schemaRef ds:uri="http://purl.org/dc/terms/"/>
    <ds:schemaRef ds:uri="http://schemas.openxmlformats.org/package/2006/metadata/core-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545</TotalTime>
  <Words>299</Words>
  <Application>Microsoft Office PowerPoint</Application>
  <PresentationFormat>Widescreen</PresentationFormat>
  <Paragraphs>41</Paragraphs>
  <Slides>11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Century Gothic</vt:lpstr>
      <vt:lpstr>Times New Roman</vt:lpstr>
      <vt:lpstr>Wingdings 2</vt:lpstr>
      <vt:lpstr>Quotable</vt:lpstr>
      <vt:lpstr>Sorting Visualizer</vt:lpstr>
      <vt:lpstr>Members &amp; Assignment</vt:lpstr>
      <vt:lpstr>Problem statements</vt:lpstr>
      <vt:lpstr>Use-case diagram</vt:lpstr>
      <vt:lpstr>Class diagram</vt:lpstr>
      <vt:lpstr>Class diagram</vt:lpstr>
      <vt:lpstr>Class diagram</vt:lpstr>
      <vt:lpstr>Class diagram</vt:lpstr>
      <vt:lpstr>PowerPoint Presentation</vt:lpstr>
      <vt:lpstr>Demo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Paint Project</dc:title>
  <dc:creator>NGO VIET TUNG 20184326</dc:creator>
  <cp:lastModifiedBy>PHAN HUY THANG 20184305</cp:lastModifiedBy>
  <cp:revision>74</cp:revision>
  <dcterms:created xsi:type="dcterms:W3CDTF">2020-06-02T09:13:09Z</dcterms:created>
  <dcterms:modified xsi:type="dcterms:W3CDTF">2021-06-09T14:42:43Z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0x0101007CD73DF96024544FA79FDC867D1BABB3</vt:lpwstr>
  </property>
</Properties>
</file>

<file path=docProps/thumbnail.jpeg>
</file>